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90" r:id="rId3"/>
    <p:sldId id="297" r:id="rId4"/>
    <p:sldId id="275" r:id="rId5"/>
    <p:sldId id="286" r:id="rId6"/>
    <p:sldId id="264" r:id="rId7"/>
    <p:sldId id="287" r:id="rId8"/>
    <p:sldId id="268" r:id="rId9"/>
    <p:sldId id="274" r:id="rId10"/>
    <p:sldId id="277" r:id="rId11"/>
    <p:sldId id="289" r:id="rId12"/>
    <p:sldId id="280" r:id="rId13"/>
    <p:sldId id="281" r:id="rId14"/>
    <p:sldId id="298" r:id="rId15"/>
    <p:sldId id="257" r:id="rId16"/>
    <p:sldId id="300" r:id="rId17"/>
    <p:sldId id="299" r:id="rId18"/>
    <p:sldId id="258" r:id="rId19"/>
    <p:sldId id="296" r:id="rId20"/>
    <p:sldId id="259" r:id="rId21"/>
    <p:sldId id="292" r:id="rId22"/>
    <p:sldId id="260" r:id="rId23"/>
    <p:sldId id="293" r:id="rId24"/>
    <p:sldId id="294" r:id="rId25"/>
    <p:sldId id="301" r:id="rId26"/>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varScale="1">
        <p:scale>
          <a:sx n="96" d="100"/>
          <a:sy n="96" d="100"/>
        </p:scale>
        <p:origin x="86" y="1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28798AB-BC1F-436F-B6FD-1398A18B4B10}"/>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BDF274BE-A5FF-4750-ABEB-CD154402F95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3DF061BE-BB99-4DD4-9E83-B1E458B1E7A7}"/>
              </a:ext>
            </a:extLst>
          </p:cNvPr>
          <p:cNvSpPr>
            <a:spLocks noGrp="1"/>
          </p:cNvSpPr>
          <p:nvPr>
            <p:ph type="dt" sz="half" idx="10"/>
          </p:nvPr>
        </p:nvSpPr>
        <p:spPr/>
        <p:txBody>
          <a:bodyPr/>
          <a:lstStyle/>
          <a:p>
            <a:fld id="{69CBB882-1067-435F-A591-BF1CD11FF459}" type="datetimeFigureOut">
              <a:rPr kumimoji="1" lang="ja-JP" altLang="en-US" smtClean="0"/>
              <a:t>2020/9/17</a:t>
            </a:fld>
            <a:endParaRPr kumimoji="1" lang="ja-JP" altLang="en-US"/>
          </a:p>
        </p:txBody>
      </p:sp>
      <p:sp>
        <p:nvSpPr>
          <p:cNvPr id="5" name="フッター プレースホルダー 4">
            <a:extLst>
              <a:ext uri="{FF2B5EF4-FFF2-40B4-BE49-F238E27FC236}">
                <a16:creationId xmlns:a16="http://schemas.microsoft.com/office/drawing/2014/main" id="{D1E305F2-7B2F-4014-94F8-4E5A7CB09148}"/>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CFED430A-109B-4669-B326-C240C9DF102F}"/>
              </a:ext>
            </a:extLst>
          </p:cNvPr>
          <p:cNvSpPr>
            <a:spLocks noGrp="1"/>
          </p:cNvSpPr>
          <p:nvPr>
            <p:ph type="sldNum" sz="quarter" idx="12"/>
          </p:nvPr>
        </p:nvSpPr>
        <p:spPr/>
        <p:txBody>
          <a:bodyPr/>
          <a:lstStyle/>
          <a:p>
            <a:fld id="{F10630AA-EBE6-426D-A020-3A09EB856C69}" type="slidenum">
              <a:rPr kumimoji="1" lang="ja-JP" altLang="en-US" smtClean="0"/>
              <a:t>‹#›</a:t>
            </a:fld>
            <a:endParaRPr kumimoji="1" lang="ja-JP" altLang="en-US"/>
          </a:p>
        </p:txBody>
      </p:sp>
    </p:spTree>
    <p:extLst>
      <p:ext uri="{BB962C8B-B14F-4D97-AF65-F5344CB8AC3E}">
        <p14:creationId xmlns:p14="http://schemas.microsoft.com/office/powerpoint/2010/main" val="17221095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9C7C456-6C2B-4E2D-9E55-D61F3C966242}"/>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E0FB3704-2742-4316-95BD-CA8B81BA602E}"/>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BBC96A36-A1FE-4107-B1D7-1E3C4FF3064E}"/>
              </a:ext>
            </a:extLst>
          </p:cNvPr>
          <p:cNvSpPr>
            <a:spLocks noGrp="1"/>
          </p:cNvSpPr>
          <p:nvPr>
            <p:ph type="dt" sz="half" idx="10"/>
          </p:nvPr>
        </p:nvSpPr>
        <p:spPr/>
        <p:txBody>
          <a:bodyPr/>
          <a:lstStyle/>
          <a:p>
            <a:fld id="{69CBB882-1067-435F-A591-BF1CD11FF459}" type="datetimeFigureOut">
              <a:rPr kumimoji="1" lang="ja-JP" altLang="en-US" smtClean="0"/>
              <a:t>2020/9/17</a:t>
            </a:fld>
            <a:endParaRPr kumimoji="1" lang="ja-JP" altLang="en-US"/>
          </a:p>
        </p:txBody>
      </p:sp>
      <p:sp>
        <p:nvSpPr>
          <p:cNvPr id="5" name="フッター プレースホルダー 4">
            <a:extLst>
              <a:ext uri="{FF2B5EF4-FFF2-40B4-BE49-F238E27FC236}">
                <a16:creationId xmlns:a16="http://schemas.microsoft.com/office/drawing/2014/main" id="{5A520441-632B-4957-8976-95ABF06C03F8}"/>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9134F3A7-7205-466B-92AC-CDD7A44DD076}"/>
              </a:ext>
            </a:extLst>
          </p:cNvPr>
          <p:cNvSpPr>
            <a:spLocks noGrp="1"/>
          </p:cNvSpPr>
          <p:nvPr>
            <p:ph type="sldNum" sz="quarter" idx="12"/>
          </p:nvPr>
        </p:nvSpPr>
        <p:spPr/>
        <p:txBody>
          <a:bodyPr/>
          <a:lstStyle/>
          <a:p>
            <a:fld id="{F10630AA-EBE6-426D-A020-3A09EB856C69}" type="slidenum">
              <a:rPr kumimoji="1" lang="ja-JP" altLang="en-US" smtClean="0"/>
              <a:t>‹#›</a:t>
            </a:fld>
            <a:endParaRPr kumimoji="1" lang="ja-JP" altLang="en-US"/>
          </a:p>
        </p:txBody>
      </p:sp>
    </p:spTree>
    <p:extLst>
      <p:ext uri="{BB962C8B-B14F-4D97-AF65-F5344CB8AC3E}">
        <p14:creationId xmlns:p14="http://schemas.microsoft.com/office/powerpoint/2010/main" val="27844033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9F6A54A7-6668-4169-883B-93FF48D875CF}"/>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4A74CF7F-4CE3-495C-8071-990EBB83AF23}"/>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1817EB71-AC76-4CDF-B396-9253CC29D7BD}"/>
              </a:ext>
            </a:extLst>
          </p:cNvPr>
          <p:cNvSpPr>
            <a:spLocks noGrp="1"/>
          </p:cNvSpPr>
          <p:nvPr>
            <p:ph type="dt" sz="half" idx="10"/>
          </p:nvPr>
        </p:nvSpPr>
        <p:spPr/>
        <p:txBody>
          <a:bodyPr/>
          <a:lstStyle/>
          <a:p>
            <a:fld id="{69CBB882-1067-435F-A591-BF1CD11FF459}" type="datetimeFigureOut">
              <a:rPr kumimoji="1" lang="ja-JP" altLang="en-US" smtClean="0"/>
              <a:t>2020/9/17</a:t>
            </a:fld>
            <a:endParaRPr kumimoji="1" lang="ja-JP" altLang="en-US"/>
          </a:p>
        </p:txBody>
      </p:sp>
      <p:sp>
        <p:nvSpPr>
          <p:cNvPr id="5" name="フッター プレースホルダー 4">
            <a:extLst>
              <a:ext uri="{FF2B5EF4-FFF2-40B4-BE49-F238E27FC236}">
                <a16:creationId xmlns:a16="http://schemas.microsoft.com/office/drawing/2014/main" id="{73FCD71E-200B-4280-B165-B8C31B6BF4F6}"/>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594B459D-9B18-4618-BB86-84B20994952A}"/>
              </a:ext>
            </a:extLst>
          </p:cNvPr>
          <p:cNvSpPr>
            <a:spLocks noGrp="1"/>
          </p:cNvSpPr>
          <p:nvPr>
            <p:ph type="sldNum" sz="quarter" idx="12"/>
          </p:nvPr>
        </p:nvSpPr>
        <p:spPr/>
        <p:txBody>
          <a:bodyPr/>
          <a:lstStyle/>
          <a:p>
            <a:fld id="{F10630AA-EBE6-426D-A020-3A09EB856C69}" type="slidenum">
              <a:rPr kumimoji="1" lang="ja-JP" altLang="en-US" smtClean="0"/>
              <a:t>‹#›</a:t>
            </a:fld>
            <a:endParaRPr kumimoji="1" lang="ja-JP" altLang="en-US"/>
          </a:p>
        </p:txBody>
      </p:sp>
    </p:spTree>
    <p:extLst>
      <p:ext uri="{BB962C8B-B14F-4D97-AF65-F5344CB8AC3E}">
        <p14:creationId xmlns:p14="http://schemas.microsoft.com/office/powerpoint/2010/main" val="40760208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4D12805-A125-4C1D-A3E0-AA68C3A8FEE6}"/>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E7656855-7752-4CF1-B5F4-301857EE50D1}"/>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5AC1032E-2846-4EDF-B843-AEEF8CF6C9E4}"/>
              </a:ext>
            </a:extLst>
          </p:cNvPr>
          <p:cNvSpPr>
            <a:spLocks noGrp="1"/>
          </p:cNvSpPr>
          <p:nvPr>
            <p:ph type="dt" sz="half" idx="10"/>
          </p:nvPr>
        </p:nvSpPr>
        <p:spPr/>
        <p:txBody>
          <a:bodyPr/>
          <a:lstStyle/>
          <a:p>
            <a:fld id="{69CBB882-1067-435F-A591-BF1CD11FF459}" type="datetimeFigureOut">
              <a:rPr kumimoji="1" lang="ja-JP" altLang="en-US" smtClean="0"/>
              <a:t>2020/9/17</a:t>
            </a:fld>
            <a:endParaRPr kumimoji="1" lang="ja-JP" altLang="en-US"/>
          </a:p>
        </p:txBody>
      </p:sp>
      <p:sp>
        <p:nvSpPr>
          <p:cNvPr id="5" name="フッター プレースホルダー 4">
            <a:extLst>
              <a:ext uri="{FF2B5EF4-FFF2-40B4-BE49-F238E27FC236}">
                <a16:creationId xmlns:a16="http://schemas.microsoft.com/office/drawing/2014/main" id="{58565EB0-CB92-416F-9527-71EFEEA3A719}"/>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815B38C3-EC16-4360-B078-22693DBD9ED1}"/>
              </a:ext>
            </a:extLst>
          </p:cNvPr>
          <p:cNvSpPr>
            <a:spLocks noGrp="1"/>
          </p:cNvSpPr>
          <p:nvPr>
            <p:ph type="sldNum" sz="quarter" idx="12"/>
          </p:nvPr>
        </p:nvSpPr>
        <p:spPr/>
        <p:txBody>
          <a:bodyPr/>
          <a:lstStyle/>
          <a:p>
            <a:fld id="{F10630AA-EBE6-426D-A020-3A09EB856C69}" type="slidenum">
              <a:rPr kumimoji="1" lang="ja-JP" altLang="en-US" smtClean="0"/>
              <a:t>‹#›</a:t>
            </a:fld>
            <a:endParaRPr kumimoji="1" lang="ja-JP" altLang="en-US"/>
          </a:p>
        </p:txBody>
      </p:sp>
    </p:spTree>
    <p:extLst>
      <p:ext uri="{BB962C8B-B14F-4D97-AF65-F5344CB8AC3E}">
        <p14:creationId xmlns:p14="http://schemas.microsoft.com/office/powerpoint/2010/main" val="37243811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D716192-4C6C-4877-B158-2ACEABA2F03F}"/>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5E5372F3-6F68-4CAA-8041-814B10C43A2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7830A7A4-A7BD-488A-AA67-0BB52CE08B23}"/>
              </a:ext>
            </a:extLst>
          </p:cNvPr>
          <p:cNvSpPr>
            <a:spLocks noGrp="1"/>
          </p:cNvSpPr>
          <p:nvPr>
            <p:ph type="dt" sz="half" idx="10"/>
          </p:nvPr>
        </p:nvSpPr>
        <p:spPr/>
        <p:txBody>
          <a:bodyPr/>
          <a:lstStyle/>
          <a:p>
            <a:fld id="{69CBB882-1067-435F-A591-BF1CD11FF459}" type="datetimeFigureOut">
              <a:rPr kumimoji="1" lang="ja-JP" altLang="en-US" smtClean="0"/>
              <a:t>2020/9/17</a:t>
            </a:fld>
            <a:endParaRPr kumimoji="1" lang="ja-JP" altLang="en-US"/>
          </a:p>
        </p:txBody>
      </p:sp>
      <p:sp>
        <p:nvSpPr>
          <p:cNvPr id="5" name="フッター プレースホルダー 4">
            <a:extLst>
              <a:ext uri="{FF2B5EF4-FFF2-40B4-BE49-F238E27FC236}">
                <a16:creationId xmlns:a16="http://schemas.microsoft.com/office/drawing/2014/main" id="{531E426D-EBBB-4398-AC35-73C86A6289E4}"/>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63F236C2-F8FD-4ED7-BE9E-23B078377AB1}"/>
              </a:ext>
            </a:extLst>
          </p:cNvPr>
          <p:cNvSpPr>
            <a:spLocks noGrp="1"/>
          </p:cNvSpPr>
          <p:nvPr>
            <p:ph type="sldNum" sz="quarter" idx="12"/>
          </p:nvPr>
        </p:nvSpPr>
        <p:spPr/>
        <p:txBody>
          <a:bodyPr/>
          <a:lstStyle/>
          <a:p>
            <a:fld id="{F10630AA-EBE6-426D-A020-3A09EB856C69}" type="slidenum">
              <a:rPr kumimoji="1" lang="ja-JP" altLang="en-US" smtClean="0"/>
              <a:t>‹#›</a:t>
            </a:fld>
            <a:endParaRPr kumimoji="1" lang="ja-JP" altLang="en-US"/>
          </a:p>
        </p:txBody>
      </p:sp>
    </p:spTree>
    <p:extLst>
      <p:ext uri="{BB962C8B-B14F-4D97-AF65-F5344CB8AC3E}">
        <p14:creationId xmlns:p14="http://schemas.microsoft.com/office/powerpoint/2010/main" val="5515666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5F3F458-124D-455A-84D0-4F1C46808F66}"/>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B9D85F5B-BC66-4E53-80D6-5CF74EF9F26C}"/>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82580813-707A-4A4C-AA51-AC5F35425747}"/>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35ABCB4E-7AD0-417B-A8E9-3A168FA5BBD8}"/>
              </a:ext>
            </a:extLst>
          </p:cNvPr>
          <p:cNvSpPr>
            <a:spLocks noGrp="1"/>
          </p:cNvSpPr>
          <p:nvPr>
            <p:ph type="dt" sz="half" idx="10"/>
          </p:nvPr>
        </p:nvSpPr>
        <p:spPr/>
        <p:txBody>
          <a:bodyPr/>
          <a:lstStyle/>
          <a:p>
            <a:fld id="{69CBB882-1067-435F-A591-BF1CD11FF459}" type="datetimeFigureOut">
              <a:rPr kumimoji="1" lang="ja-JP" altLang="en-US" smtClean="0"/>
              <a:t>2020/9/17</a:t>
            </a:fld>
            <a:endParaRPr kumimoji="1" lang="ja-JP" altLang="en-US"/>
          </a:p>
        </p:txBody>
      </p:sp>
      <p:sp>
        <p:nvSpPr>
          <p:cNvPr id="6" name="フッター プレースホルダー 5">
            <a:extLst>
              <a:ext uri="{FF2B5EF4-FFF2-40B4-BE49-F238E27FC236}">
                <a16:creationId xmlns:a16="http://schemas.microsoft.com/office/drawing/2014/main" id="{9D710324-E9A6-4FE2-BC6B-1C0C3E23F35D}"/>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3F78DDD9-777E-4F6B-89AA-DC1DA7379A0A}"/>
              </a:ext>
            </a:extLst>
          </p:cNvPr>
          <p:cNvSpPr>
            <a:spLocks noGrp="1"/>
          </p:cNvSpPr>
          <p:nvPr>
            <p:ph type="sldNum" sz="quarter" idx="12"/>
          </p:nvPr>
        </p:nvSpPr>
        <p:spPr/>
        <p:txBody>
          <a:bodyPr/>
          <a:lstStyle/>
          <a:p>
            <a:fld id="{F10630AA-EBE6-426D-A020-3A09EB856C69}" type="slidenum">
              <a:rPr kumimoji="1" lang="ja-JP" altLang="en-US" smtClean="0"/>
              <a:t>‹#›</a:t>
            </a:fld>
            <a:endParaRPr kumimoji="1" lang="ja-JP" altLang="en-US"/>
          </a:p>
        </p:txBody>
      </p:sp>
    </p:spTree>
    <p:extLst>
      <p:ext uri="{BB962C8B-B14F-4D97-AF65-F5344CB8AC3E}">
        <p14:creationId xmlns:p14="http://schemas.microsoft.com/office/powerpoint/2010/main" val="29673595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F73B8FA-E45D-4697-9DB1-F9AFD82F81E7}"/>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FDEFDA16-B2EE-466E-8846-4A0710D87C9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E209BF33-2440-4BC1-A187-C62DE32CE521}"/>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543427D1-2A03-49F6-ADB4-9ABFB0E047E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F9B82416-07B3-4B19-99BD-DCBE62FA6B45}"/>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DA14A242-B08E-4A7C-B31F-7046F0D2B1B2}"/>
              </a:ext>
            </a:extLst>
          </p:cNvPr>
          <p:cNvSpPr>
            <a:spLocks noGrp="1"/>
          </p:cNvSpPr>
          <p:nvPr>
            <p:ph type="dt" sz="half" idx="10"/>
          </p:nvPr>
        </p:nvSpPr>
        <p:spPr/>
        <p:txBody>
          <a:bodyPr/>
          <a:lstStyle/>
          <a:p>
            <a:fld id="{69CBB882-1067-435F-A591-BF1CD11FF459}" type="datetimeFigureOut">
              <a:rPr kumimoji="1" lang="ja-JP" altLang="en-US" smtClean="0"/>
              <a:t>2020/9/17</a:t>
            </a:fld>
            <a:endParaRPr kumimoji="1" lang="ja-JP" altLang="en-US"/>
          </a:p>
        </p:txBody>
      </p:sp>
      <p:sp>
        <p:nvSpPr>
          <p:cNvPr id="8" name="フッター プレースホルダー 7">
            <a:extLst>
              <a:ext uri="{FF2B5EF4-FFF2-40B4-BE49-F238E27FC236}">
                <a16:creationId xmlns:a16="http://schemas.microsoft.com/office/drawing/2014/main" id="{D2811FAF-A659-4EF7-93FB-3E24D1CA7B6D}"/>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E220EAD3-26C1-4E8B-B3A3-298123087C6B}"/>
              </a:ext>
            </a:extLst>
          </p:cNvPr>
          <p:cNvSpPr>
            <a:spLocks noGrp="1"/>
          </p:cNvSpPr>
          <p:nvPr>
            <p:ph type="sldNum" sz="quarter" idx="12"/>
          </p:nvPr>
        </p:nvSpPr>
        <p:spPr/>
        <p:txBody>
          <a:bodyPr/>
          <a:lstStyle/>
          <a:p>
            <a:fld id="{F10630AA-EBE6-426D-A020-3A09EB856C69}" type="slidenum">
              <a:rPr kumimoji="1" lang="ja-JP" altLang="en-US" smtClean="0"/>
              <a:t>‹#›</a:t>
            </a:fld>
            <a:endParaRPr kumimoji="1" lang="ja-JP" altLang="en-US"/>
          </a:p>
        </p:txBody>
      </p:sp>
    </p:spTree>
    <p:extLst>
      <p:ext uri="{BB962C8B-B14F-4D97-AF65-F5344CB8AC3E}">
        <p14:creationId xmlns:p14="http://schemas.microsoft.com/office/powerpoint/2010/main" val="13606658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9D30457-C9AE-4B1F-BC09-E2CCABD2D6DE}"/>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649B6D90-53D2-461C-AAFA-63437DA30116}"/>
              </a:ext>
            </a:extLst>
          </p:cNvPr>
          <p:cNvSpPr>
            <a:spLocks noGrp="1"/>
          </p:cNvSpPr>
          <p:nvPr>
            <p:ph type="dt" sz="half" idx="10"/>
          </p:nvPr>
        </p:nvSpPr>
        <p:spPr/>
        <p:txBody>
          <a:bodyPr/>
          <a:lstStyle/>
          <a:p>
            <a:fld id="{69CBB882-1067-435F-A591-BF1CD11FF459}" type="datetimeFigureOut">
              <a:rPr kumimoji="1" lang="ja-JP" altLang="en-US" smtClean="0"/>
              <a:t>2020/9/17</a:t>
            </a:fld>
            <a:endParaRPr kumimoji="1" lang="ja-JP" altLang="en-US"/>
          </a:p>
        </p:txBody>
      </p:sp>
      <p:sp>
        <p:nvSpPr>
          <p:cNvPr id="4" name="フッター プレースホルダー 3">
            <a:extLst>
              <a:ext uri="{FF2B5EF4-FFF2-40B4-BE49-F238E27FC236}">
                <a16:creationId xmlns:a16="http://schemas.microsoft.com/office/drawing/2014/main" id="{1F810F87-4ED1-4FB8-9895-CA34F2B10B8B}"/>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496E920F-E3ED-42E5-B178-DA1362A7329B}"/>
              </a:ext>
            </a:extLst>
          </p:cNvPr>
          <p:cNvSpPr>
            <a:spLocks noGrp="1"/>
          </p:cNvSpPr>
          <p:nvPr>
            <p:ph type="sldNum" sz="quarter" idx="12"/>
          </p:nvPr>
        </p:nvSpPr>
        <p:spPr/>
        <p:txBody>
          <a:bodyPr/>
          <a:lstStyle/>
          <a:p>
            <a:fld id="{F10630AA-EBE6-426D-A020-3A09EB856C69}" type="slidenum">
              <a:rPr kumimoji="1" lang="ja-JP" altLang="en-US" smtClean="0"/>
              <a:t>‹#›</a:t>
            </a:fld>
            <a:endParaRPr kumimoji="1" lang="ja-JP" altLang="en-US"/>
          </a:p>
        </p:txBody>
      </p:sp>
    </p:spTree>
    <p:extLst>
      <p:ext uri="{BB962C8B-B14F-4D97-AF65-F5344CB8AC3E}">
        <p14:creationId xmlns:p14="http://schemas.microsoft.com/office/powerpoint/2010/main" val="3573064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B23C5C35-108D-4AC9-8831-E522452322B4}"/>
              </a:ext>
            </a:extLst>
          </p:cNvPr>
          <p:cNvSpPr>
            <a:spLocks noGrp="1"/>
          </p:cNvSpPr>
          <p:nvPr>
            <p:ph type="dt" sz="half" idx="10"/>
          </p:nvPr>
        </p:nvSpPr>
        <p:spPr/>
        <p:txBody>
          <a:bodyPr/>
          <a:lstStyle/>
          <a:p>
            <a:fld id="{69CBB882-1067-435F-A591-BF1CD11FF459}" type="datetimeFigureOut">
              <a:rPr kumimoji="1" lang="ja-JP" altLang="en-US" smtClean="0"/>
              <a:t>2020/9/17</a:t>
            </a:fld>
            <a:endParaRPr kumimoji="1" lang="ja-JP" altLang="en-US"/>
          </a:p>
        </p:txBody>
      </p:sp>
      <p:sp>
        <p:nvSpPr>
          <p:cNvPr id="3" name="フッター プレースホルダー 2">
            <a:extLst>
              <a:ext uri="{FF2B5EF4-FFF2-40B4-BE49-F238E27FC236}">
                <a16:creationId xmlns:a16="http://schemas.microsoft.com/office/drawing/2014/main" id="{AC8B7105-C991-4195-A386-EC3E871496E5}"/>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6F84A930-0F5F-4063-B1C1-B6976D06576B}"/>
              </a:ext>
            </a:extLst>
          </p:cNvPr>
          <p:cNvSpPr>
            <a:spLocks noGrp="1"/>
          </p:cNvSpPr>
          <p:nvPr>
            <p:ph type="sldNum" sz="quarter" idx="12"/>
          </p:nvPr>
        </p:nvSpPr>
        <p:spPr/>
        <p:txBody>
          <a:bodyPr/>
          <a:lstStyle/>
          <a:p>
            <a:fld id="{F10630AA-EBE6-426D-A020-3A09EB856C69}" type="slidenum">
              <a:rPr kumimoji="1" lang="ja-JP" altLang="en-US" smtClean="0"/>
              <a:t>‹#›</a:t>
            </a:fld>
            <a:endParaRPr kumimoji="1" lang="ja-JP" altLang="en-US"/>
          </a:p>
        </p:txBody>
      </p:sp>
    </p:spTree>
    <p:extLst>
      <p:ext uri="{BB962C8B-B14F-4D97-AF65-F5344CB8AC3E}">
        <p14:creationId xmlns:p14="http://schemas.microsoft.com/office/powerpoint/2010/main" val="28602804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38EACDD-A43F-4D1E-88AC-58CCBB03C518}"/>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5AC75CD7-8755-483D-A6DB-E6CDC5AD295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06BFD0C9-788E-494D-96A6-A6A9178FF81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35E51612-79EE-4632-9263-086F9280682C}"/>
              </a:ext>
            </a:extLst>
          </p:cNvPr>
          <p:cNvSpPr>
            <a:spLocks noGrp="1"/>
          </p:cNvSpPr>
          <p:nvPr>
            <p:ph type="dt" sz="half" idx="10"/>
          </p:nvPr>
        </p:nvSpPr>
        <p:spPr/>
        <p:txBody>
          <a:bodyPr/>
          <a:lstStyle/>
          <a:p>
            <a:fld id="{69CBB882-1067-435F-A591-BF1CD11FF459}" type="datetimeFigureOut">
              <a:rPr kumimoji="1" lang="ja-JP" altLang="en-US" smtClean="0"/>
              <a:t>2020/9/17</a:t>
            </a:fld>
            <a:endParaRPr kumimoji="1" lang="ja-JP" altLang="en-US"/>
          </a:p>
        </p:txBody>
      </p:sp>
      <p:sp>
        <p:nvSpPr>
          <p:cNvPr id="6" name="フッター プレースホルダー 5">
            <a:extLst>
              <a:ext uri="{FF2B5EF4-FFF2-40B4-BE49-F238E27FC236}">
                <a16:creationId xmlns:a16="http://schemas.microsoft.com/office/drawing/2014/main" id="{DA188A5D-7355-47BC-8DFA-2770ECCEE22E}"/>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6D232FDC-F863-4A38-B117-82E36CE7865F}"/>
              </a:ext>
            </a:extLst>
          </p:cNvPr>
          <p:cNvSpPr>
            <a:spLocks noGrp="1"/>
          </p:cNvSpPr>
          <p:nvPr>
            <p:ph type="sldNum" sz="quarter" idx="12"/>
          </p:nvPr>
        </p:nvSpPr>
        <p:spPr/>
        <p:txBody>
          <a:bodyPr/>
          <a:lstStyle/>
          <a:p>
            <a:fld id="{F10630AA-EBE6-426D-A020-3A09EB856C69}" type="slidenum">
              <a:rPr kumimoji="1" lang="ja-JP" altLang="en-US" smtClean="0"/>
              <a:t>‹#›</a:t>
            </a:fld>
            <a:endParaRPr kumimoji="1" lang="ja-JP" altLang="en-US"/>
          </a:p>
        </p:txBody>
      </p:sp>
    </p:spTree>
    <p:extLst>
      <p:ext uri="{BB962C8B-B14F-4D97-AF65-F5344CB8AC3E}">
        <p14:creationId xmlns:p14="http://schemas.microsoft.com/office/powerpoint/2010/main" val="2586636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C05105C-8369-48D3-8791-90B175D4BE4E}"/>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411BDC7B-7F49-40AD-B240-2490C89FF98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1A2F0FE8-CADF-4BE0-A440-B78667C1A57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CDE6E4E1-D59E-40EC-8621-9CA3629E146C}"/>
              </a:ext>
            </a:extLst>
          </p:cNvPr>
          <p:cNvSpPr>
            <a:spLocks noGrp="1"/>
          </p:cNvSpPr>
          <p:nvPr>
            <p:ph type="dt" sz="half" idx="10"/>
          </p:nvPr>
        </p:nvSpPr>
        <p:spPr/>
        <p:txBody>
          <a:bodyPr/>
          <a:lstStyle/>
          <a:p>
            <a:fld id="{69CBB882-1067-435F-A591-BF1CD11FF459}" type="datetimeFigureOut">
              <a:rPr kumimoji="1" lang="ja-JP" altLang="en-US" smtClean="0"/>
              <a:t>2020/9/17</a:t>
            </a:fld>
            <a:endParaRPr kumimoji="1" lang="ja-JP" altLang="en-US"/>
          </a:p>
        </p:txBody>
      </p:sp>
      <p:sp>
        <p:nvSpPr>
          <p:cNvPr id="6" name="フッター プレースホルダー 5">
            <a:extLst>
              <a:ext uri="{FF2B5EF4-FFF2-40B4-BE49-F238E27FC236}">
                <a16:creationId xmlns:a16="http://schemas.microsoft.com/office/drawing/2014/main" id="{1538EC82-8617-410C-AC8B-14DC6F030C8A}"/>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B2DC9D35-EB2D-43B0-8BD1-2E92C5752CE2}"/>
              </a:ext>
            </a:extLst>
          </p:cNvPr>
          <p:cNvSpPr>
            <a:spLocks noGrp="1"/>
          </p:cNvSpPr>
          <p:nvPr>
            <p:ph type="sldNum" sz="quarter" idx="12"/>
          </p:nvPr>
        </p:nvSpPr>
        <p:spPr/>
        <p:txBody>
          <a:bodyPr/>
          <a:lstStyle/>
          <a:p>
            <a:fld id="{F10630AA-EBE6-426D-A020-3A09EB856C69}" type="slidenum">
              <a:rPr kumimoji="1" lang="ja-JP" altLang="en-US" smtClean="0"/>
              <a:t>‹#›</a:t>
            </a:fld>
            <a:endParaRPr kumimoji="1" lang="ja-JP" altLang="en-US"/>
          </a:p>
        </p:txBody>
      </p:sp>
    </p:spTree>
    <p:extLst>
      <p:ext uri="{BB962C8B-B14F-4D97-AF65-F5344CB8AC3E}">
        <p14:creationId xmlns:p14="http://schemas.microsoft.com/office/powerpoint/2010/main" val="11650725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5B811EAD-5925-48BA-BA87-E38178194B6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0341E098-AAE0-4240-A7B9-05E45F72622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FA64079F-8C30-4F4E-B1D2-E77F8BD8E0E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CBB882-1067-435F-A591-BF1CD11FF459}" type="datetimeFigureOut">
              <a:rPr kumimoji="1" lang="ja-JP" altLang="en-US" smtClean="0"/>
              <a:t>2020/9/17</a:t>
            </a:fld>
            <a:endParaRPr kumimoji="1" lang="ja-JP" altLang="en-US"/>
          </a:p>
        </p:txBody>
      </p:sp>
      <p:sp>
        <p:nvSpPr>
          <p:cNvPr id="5" name="フッター プレースホルダー 4">
            <a:extLst>
              <a:ext uri="{FF2B5EF4-FFF2-40B4-BE49-F238E27FC236}">
                <a16:creationId xmlns:a16="http://schemas.microsoft.com/office/drawing/2014/main" id="{2DD55351-1046-43ED-93FE-9DC40F0F18D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DCEE4768-5D94-412B-978C-E28113D3EC0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0630AA-EBE6-426D-A020-3A09EB856C69}" type="slidenum">
              <a:rPr kumimoji="1" lang="ja-JP" altLang="en-US" smtClean="0"/>
              <a:t>‹#›</a:t>
            </a:fld>
            <a:endParaRPr kumimoji="1" lang="ja-JP" altLang="en-US"/>
          </a:p>
        </p:txBody>
      </p:sp>
    </p:spTree>
    <p:extLst>
      <p:ext uri="{BB962C8B-B14F-4D97-AF65-F5344CB8AC3E}">
        <p14:creationId xmlns:p14="http://schemas.microsoft.com/office/powerpoint/2010/main" val="26507445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tabi.page/ikoi98/narita/gyoutokusennkouro.htm" TargetMode="External"/><Relationship Id="rId7" Type="http://schemas.openxmlformats.org/officeDocument/2006/relationships/hyperlink" Target="https://tabi.page/ikoi98/narita/kioroshikaidou.htm" TargetMode="External"/><Relationship Id="rId2" Type="http://schemas.openxmlformats.org/officeDocument/2006/relationships/hyperlink" Target="https://tabi.page/ikoi98/namakaidou/namakaidou.html" TargetMode="External"/><Relationship Id="rId1" Type="http://schemas.openxmlformats.org/officeDocument/2006/relationships/slideLayout" Target="../slideLayouts/slideLayout2.xml"/><Relationship Id="rId6" Type="http://schemas.openxmlformats.org/officeDocument/2006/relationships/hyperlink" Target="https://tabi.page/ikoi98/photo/kioroshi/20061201112.htm" TargetMode="External"/><Relationship Id="rId5" Type="http://schemas.openxmlformats.org/officeDocument/2006/relationships/hyperlink" Target="http://ikoi99.web.infoseek.co.jp/photos/kiroku/nihonbashi/IMG_0279.htm" TargetMode="External"/><Relationship Id="rId4" Type="http://schemas.openxmlformats.org/officeDocument/2006/relationships/hyperlink" Target="https://tabi.page/ikoi98/photo/gyoutoku/20060717054.htm"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hyperlink" Target="http://www.asahi-net.or.jp/~ab9t-ymh/touzando-m/T-route.html"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59D7E60-ECD1-40E0-9A8C-3C563DF84699}"/>
              </a:ext>
            </a:extLst>
          </p:cNvPr>
          <p:cNvSpPr>
            <a:spLocks noGrp="1"/>
          </p:cNvSpPr>
          <p:nvPr>
            <p:ph type="ctrTitle"/>
          </p:nvPr>
        </p:nvSpPr>
        <p:spPr>
          <a:xfrm>
            <a:off x="933295" y="840802"/>
            <a:ext cx="9947082" cy="1366395"/>
          </a:xfrm>
        </p:spPr>
        <p:txBody>
          <a:bodyPr>
            <a:normAutofit fontScale="90000"/>
          </a:bodyPr>
          <a:lstStyle/>
          <a:p>
            <a:r>
              <a:rPr kumimoji="1" lang="en-US" altLang="ja-JP" sz="4400" dirty="0"/>
              <a:t>2020</a:t>
            </a:r>
            <a:r>
              <a:rPr kumimoji="1" lang="ja-JP" altLang="en-US" sz="4400" dirty="0"/>
              <a:t>年</a:t>
            </a:r>
            <a:r>
              <a:rPr lang="ja-JP" altLang="en-US" sz="4400" dirty="0"/>
              <a:t>　古道歩き研究会例会　第</a:t>
            </a:r>
            <a:r>
              <a:rPr lang="en-US" altLang="ja-JP" sz="4400" dirty="0"/>
              <a:t>1</a:t>
            </a:r>
            <a:r>
              <a:rPr lang="ja-JP" altLang="en-US" sz="4400" dirty="0"/>
              <a:t>回</a:t>
            </a:r>
            <a:br>
              <a:rPr kumimoji="1" lang="en-US" altLang="ja-JP" sz="4400" dirty="0"/>
            </a:br>
            <a:r>
              <a:rPr kumimoji="1" lang="ja-JP" altLang="en-US" dirty="0"/>
              <a:t>利根川の水運と千葉の古道</a:t>
            </a:r>
            <a:br>
              <a:rPr kumimoji="1" lang="en-US" altLang="ja-JP" dirty="0"/>
            </a:br>
            <a:r>
              <a:rPr kumimoji="1" lang="en-US" altLang="ja-JP" sz="4000" dirty="0"/>
              <a:t>2020</a:t>
            </a:r>
            <a:r>
              <a:rPr kumimoji="1" lang="ja-JP" altLang="en-US" sz="4000" dirty="0"/>
              <a:t>年９月</a:t>
            </a:r>
            <a:r>
              <a:rPr kumimoji="1" lang="en-US" altLang="ja-JP" sz="4000" dirty="0"/>
              <a:t>19</a:t>
            </a:r>
            <a:r>
              <a:rPr kumimoji="1" lang="ja-JP" altLang="en-US" sz="4000" dirty="0"/>
              <a:t>日</a:t>
            </a:r>
          </a:p>
        </p:txBody>
      </p:sp>
      <p:sp>
        <p:nvSpPr>
          <p:cNvPr id="3" name="字幕 2">
            <a:extLst>
              <a:ext uri="{FF2B5EF4-FFF2-40B4-BE49-F238E27FC236}">
                <a16:creationId xmlns:a16="http://schemas.microsoft.com/office/drawing/2014/main" id="{13AFB2AE-07DF-4772-8BEA-2E675F5CA29D}"/>
              </a:ext>
            </a:extLst>
          </p:cNvPr>
          <p:cNvSpPr>
            <a:spLocks noGrp="1"/>
          </p:cNvSpPr>
          <p:nvPr>
            <p:ph type="subTitle" idx="1"/>
          </p:nvPr>
        </p:nvSpPr>
        <p:spPr>
          <a:xfrm>
            <a:off x="6419850" y="2084832"/>
            <a:ext cx="5781367" cy="1225601"/>
          </a:xfrm>
        </p:spPr>
        <p:txBody>
          <a:bodyPr/>
          <a:lstStyle/>
          <a:p>
            <a:endParaRPr kumimoji="1" lang="en-US" altLang="ja-JP" dirty="0"/>
          </a:p>
          <a:p>
            <a:r>
              <a:rPr lang="ja-JP" altLang="en-US" dirty="0"/>
              <a:t>古道歩き研究会　　鈴木孝男</a:t>
            </a:r>
            <a:endParaRPr kumimoji="1" lang="ja-JP" altLang="en-US" dirty="0"/>
          </a:p>
        </p:txBody>
      </p:sp>
      <p:pic>
        <p:nvPicPr>
          <p:cNvPr id="1026" name="Picture 2">
            <a:extLst>
              <a:ext uri="{FF2B5EF4-FFF2-40B4-BE49-F238E27FC236}">
                <a16:creationId xmlns:a16="http://schemas.microsoft.com/office/drawing/2014/main" id="{3DE27126-BF0B-47E3-BA3D-80C1CB66AB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155" y="3429001"/>
            <a:ext cx="3271150" cy="245336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5EB57A47-C7E3-4A77-8D6C-77A09897B9B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76959" y="3464941"/>
            <a:ext cx="3333750" cy="2371725"/>
          </a:xfrm>
          <a:prstGeom prst="rect">
            <a:avLst/>
          </a:prstGeom>
          <a:noFill/>
          <a:extLst>
            <a:ext uri="{909E8E84-426E-40DD-AFC4-6F175D3DCCD1}">
              <a14:hiddenFill xmlns:a14="http://schemas.microsoft.com/office/drawing/2010/main">
                <a:solidFill>
                  <a:srgbClr val="FFFFFF"/>
                </a:solidFill>
              </a14:hiddenFill>
            </a:ext>
          </a:extLst>
        </p:spPr>
      </p:pic>
      <p:sp>
        <p:nvSpPr>
          <p:cNvPr id="4" name="テキスト ボックス 3">
            <a:extLst>
              <a:ext uri="{FF2B5EF4-FFF2-40B4-BE49-F238E27FC236}">
                <a16:creationId xmlns:a16="http://schemas.microsoft.com/office/drawing/2014/main" id="{86E3962C-6427-4318-8387-AFF07DF9AF69}"/>
              </a:ext>
            </a:extLst>
          </p:cNvPr>
          <p:cNvSpPr txBox="1"/>
          <p:nvPr/>
        </p:nvSpPr>
        <p:spPr>
          <a:xfrm>
            <a:off x="226142" y="6091554"/>
            <a:ext cx="7287841" cy="646331"/>
          </a:xfrm>
          <a:prstGeom prst="rect">
            <a:avLst/>
          </a:prstGeom>
          <a:noFill/>
        </p:spPr>
        <p:txBody>
          <a:bodyPr wrap="square" rtlCol="0">
            <a:spAutoFit/>
          </a:bodyPr>
          <a:lstStyle/>
          <a:p>
            <a:r>
              <a:rPr kumimoji="1" lang="ja-JP" altLang="en-US" dirty="0"/>
              <a:t>左：通運丸の模型　　中：利根運河を走る通運丸　右：江戸時代以降の内陸水運航路</a:t>
            </a:r>
          </a:p>
        </p:txBody>
      </p:sp>
      <p:pic>
        <p:nvPicPr>
          <p:cNvPr id="1030" name="Picture 6">
            <a:extLst>
              <a:ext uri="{FF2B5EF4-FFF2-40B4-BE49-F238E27FC236}">
                <a16:creationId xmlns:a16="http://schemas.microsoft.com/office/drawing/2014/main" id="{D288CB7C-60E8-4565-A755-2C534EA0BE1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08363" y="3429000"/>
            <a:ext cx="3333750" cy="33421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35797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房総半島から江戸までの輸送路の開拓</a:t>
            </a:r>
            <a:endParaRPr kumimoji="1" lang="ja-JP" altLang="en-US" dirty="0"/>
          </a:p>
        </p:txBody>
      </p:sp>
      <p:sp>
        <p:nvSpPr>
          <p:cNvPr id="3" name="コンテンツ プレースホルダー 2"/>
          <p:cNvSpPr>
            <a:spLocks noGrp="1"/>
          </p:cNvSpPr>
          <p:nvPr>
            <p:ph idx="1"/>
          </p:nvPr>
        </p:nvSpPr>
        <p:spPr/>
        <p:txBody>
          <a:bodyPr>
            <a:normAutofit fontScale="92500"/>
          </a:bodyPr>
          <a:lstStyle/>
          <a:p>
            <a:pPr marL="0" indent="0">
              <a:buNone/>
            </a:pPr>
            <a:r>
              <a:rPr kumimoji="1" lang="en-US" altLang="ja-JP" dirty="0"/>
              <a:t>1.</a:t>
            </a:r>
            <a:r>
              <a:rPr kumimoji="1" lang="ja-JP" altLang="en-US" dirty="0"/>
              <a:t>水戸道中　　日本橋～水戸　　　</a:t>
            </a:r>
            <a:r>
              <a:rPr kumimoji="1" lang="en-US" altLang="ja-JP" dirty="0"/>
              <a:t>10.</a:t>
            </a:r>
            <a:r>
              <a:rPr kumimoji="1" lang="ja-JP" altLang="en-US" dirty="0"/>
              <a:t>銚子街道　木下～銚子</a:t>
            </a:r>
            <a:endParaRPr kumimoji="1" lang="en-US" altLang="ja-JP" dirty="0"/>
          </a:p>
          <a:p>
            <a:pPr marL="0" indent="0">
              <a:buNone/>
            </a:pPr>
            <a:r>
              <a:rPr kumimoji="1" lang="ja-JP" altLang="en-US" dirty="0"/>
              <a:t>２</a:t>
            </a:r>
            <a:r>
              <a:rPr kumimoji="1" lang="en-US" altLang="ja-JP" dirty="0"/>
              <a:t>.</a:t>
            </a:r>
            <a:r>
              <a:rPr kumimoji="1" lang="ja-JP" altLang="en-US" dirty="0"/>
              <a:t>日光東往還　小金～日光　　　　</a:t>
            </a:r>
            <a:r>
              <a:rPr kumimoji="1" lang="en-US" altLang="ja-JP" dirty="0"/>
              <a:t>11.</a:t>
            </a:r>
            <a:r>
              <a:rPr kumimoji="1" lang="ja-JP" altLang="en-US" dirty="0"/>
              <a:t>多古街道　酒々井～佐原</a:t>
            </a:r>
            <a:endParaRPr kumimoji="1" lang="en-US" altLang="ja-JP" dirty="0"/>
          </a:p>
          <a:p>
            <a:pPr marL="0" indent="0">
              <a:buNone/>
            </a:pPr>
            <a:r>
              <a:rPr kumimoji="1" lang="ja-JP" altLang="en-US" dirty="0"/>
              <a:t>３</a:t>
            </a:r>
            <a:r>
              <a:rPr kumimoji="1" lang="en-US" altLang="ja-JP" dirty="0"/>
              <a:t>.</a:t>
            </a:r>
            <a:r>
              <a:rPr kumimoji="1" lang="ja-JP" altLang="en-US" dirty="0"/>
              <a:t>鮮魚街道　布佐～松戸　　　　　</a:t>
            </a:r>
            <a:r>
              <a:rPr kumimoji="1" lang="en-US" altLang="ja-JP" dirty="0"/>
              <a:t>12.</a:t>
            </a:r>
            <a:r>
              <a:rPr kumimoji="1" lang="ja-JP" altLang="en-US" dirty="0"/>
              <a:t>多古銚子道　多古～銚子　</a:t>
            </a:r>
            <a:endParaRPr kumimoji="1" lang="en-US" altLang="ja-JP" dirty="0"/>
          </a:p>
          <a:p>
            <a:pPr marL="0" indent="0">
              <a:buNone/>
            </a:pPr>
            <a:r>
              <a:rPr kumimoji="1" lang="ja-JP" altLang="en-US" dirty="0"/>
              <a:t>４</a:t>
            </a:r>
            <a:r>
              <a:rPr kumimoji="1" lang="en-US" altLang="ja-JP" dirty="0"/>
              <a:t>.</a:t>
            </a:r>
            <a:r>
              <a:rPr kumimoji="1" lang="ja-JP" altLang="en-US" dirty="0"/>
              <a:t>木下街道　木下～行徳　　　　　</a:t>
            </a:r>
            <a:r>
              <a:rPr kumimoji="1" lang="en-US" altLang="ja-JP" dirty="0"/>
              <a:t>13.</a:t>
            </a:r>
            <a:r>
              <a:rPr kumimoji="1" lang="ja-JP" altLang="en-US" dirty="0"/>
              <a:t>伊南房州通往還　浜野～館山</a:t>
            </a:r>
            <a:endParaRPr kumimoji="1" lang="en-US" altLang="ja-JP" dirty="0"/>
          </a:p>
          <a:p>
            <a:pPr marL="0" indent="0">
              <a:buNone/>
            </a:pPr>
            <a:r>
              <a:rPr kumimoji="1" lang="ja-JP" altLang="en-US" dirty="0"/>
              <a:t>５</a:t>
            </a:r>
            <a:r>
              <a:rPr lang="en-US" altLang="ja-JP" dirty="0"/>
              <a:t>.</a:t>
            </a:r>
            <a:r>
              <a:rPr lang="ja-JP" altLang="en-US" dirty="0"/>
              <a:t>成田街道　新宿～成田　　　　　</a:t>
            </a:r>
            <a:r>
              <a:rPr lang="en-US" altLang="ja-JP" dirty="0"/>
              <a:t>14.</a:t>
            </a:r>
            <a:r>
              <a:rPr lang="ja-JP" altLang="en-US" dirty="0"/>
              <a:t>大多喜街道　追分～勝浦　</a:t>
            </a:r>
            <a:endParaRPr lang="en-US" altLang="ja-JP" dirty="0"/>
          </a:p>
          <a:p>
            <a:pPr marL="0" indent="0">
              <a:buNone/>
            </a:pPr>
            <a:r>
              <a:rPr kumimoji="1" lang="ja-JP" altLang="en-US" dirty="0"/>
              <a:t>６</a:t>
            </a:r>
            <a:r>
              <a:rPr kumimoji="1" lang="en-US" altLang="ja-JP" dirty="0"/>
              <a:t>.</a:t>
            </a:r>
            <a:r>
              <a:rPr kumimoji="1" lang="ja-JP" altLang="en-US" dirty="0"/>
              <a:t>佐倉道　寒川～佐倉　　　　　　</a:t>
            </a:r>
            <a:r>
              <a:rPr kumimoji="1" lang="en-US" altLang="ja-JP" dirty="0"/>
              <a:t>15.</a:t>
            </a:r>
            <a:r>
              <a:rPr kumimoji="1" lang="ja-JP" altLang="en-US" dirty="0"/>
              <a:t>久留里道　五井～久留里</a:t>
            </a:r>
            <a:endParaRPr kumimoji="1" lang="en-US" altLang="ja-JP" dirty="0"/>
          </a:p>
          <a:p>
            <a:pPr marL="0" indent="0">
              <a:buNone/>
            </a:pPr>
            <a:r>
              <a:rPr kumimoji="1" lang="ja-JP" altLang="en-US" dirty="0"/>
              <a:t>７</a:t>
            </a:r>
            <a:r>
              <a:rPr kumimoji="1" lang="en-US" altLang="ja-JP" dirty="0"/>
              <a:t>.</a:t>
            </a:r>
            <a:r>
              <a:rPr kumimoji="1" lang="ja-JP" altLang="en-US" dirty="0"/>
              <a:t>御成街道　船橋～小松　　　　　</a:t>
            </a:r>
            <a:r>
              <a:rPr kumimoji="1" lang="en-US" altLang="ja-JP" dirty="0"/>
              <a:t>16.</a:t>
            </a:r>
            <a:r>
              <a:rPr kumimoji="1" lang="ja-JP" altLang="en-US" dirty="0"/>
              <a:t>房州往還　船橋～館山 　</a:t>
            </a:r>
            <a:endParaRPr kumimoji="1" lang="en-US" altLang="ja-JP" dirty="0"/>
          </a:p>
          <a:p>
            <a:pPr marL="0" indent="0">
              <a:buNone/>
            </a:pPr>
            <a:r>
              <a:rPr kumimoji="1" lang="ja-JP" altLang="en-US" dirty="0"/>
              <a:t>８</a:t>
            </a:r>
            <a:r>
              <a:rPr kumimoji="1" lang="en-US" altLang="ja-JP" dirty="0"/>
              <a:t>.</a:t>
            </a:r>
            <a:r>
              <a:rPr kumimoji="1" lang="ja-JP" altLang="en-US" dirty="0"/>
              <a:t>東金街道　登戸～東金</a:t>
            </a:r>
            <a:endParaRPr kumimoji="1" lang="en-US" altLang="ja-JP" dirty="0"/>
          </a:p>
          <a:p>
            <a:pPr marL="0" indent="0">
              <a:buNone/>
            </a:pPr>
            <a:r>
              <a:rPr kumimoji="1" lang="ja-JP" altLang="en-US" dirty="0"/>
              <a:t>９</a:t>
            </a:r>
            <a:r>
              <a:rPr kumimoji="1" lang="en-US" altLang="ja-JP" dirty="0"/>
              <a:t>.</a:t>
            </a:r>
            <a:r>
              <a:rPr kumimoji="1" lang="ja-JP" altLang="en-US" dirty="0"/>
              <a:t>土気往還　曽我野～大網</a:t>
            </a:r>
          </a:p>
        </p:txBody>
      </p:sp>
    </p:spTree>
    <p:extLst>
      <p:ext uri="{BB962C8B-B14F-4D97-AF65-F5344CB8AC3E}">
        <p14:creationId xmlns:p14="http://schemas.microsoft.com/office/powerpoint/2010/main" val="14226460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a:t>房総半島の主な湊、河岸、宿場</a:t>
            </a:r>
          </a:p>
        </p:txBody>
      </p:sp>
      <p:sp>
        <p:nvSpPr>
          <p:cNvPr id="3" name="コンテンツ プレースホルダー 2"/>
          <p:cNvSpPr>
            <a:spLocks noGrp="1"/>
          </p:cNvSpPr>
          <p:nvPr>
            <p:ph idx="1"/>
          </p:nvPr>
        </p:nvSpPr>
        <p:spPr>
          <a:xfrm>
            <a:off x="633663" y="1825625"/>
            <a:ext cx="10720137" cy="4351338"/>
          </a:xfrm>
        </p:spPr>
        <p:txBody>
          <a:bodyPr>
            <a:normAutofit fontScale="62500" lnSpcReduction="20000"/>
          </a:bodyPr>
          <a:lstStyle/>
          <a:p>
            <a:pPr marL="0" indent="0">
              <a:buNone/>
            </a:pPr>
            <a:r>
              <a:rPr kumimoji="1" lang="ja-JP" altLang="en-US" dirty="0"/>
              <a:t>主な湊</a:t>
            </a:r>
            <a:endParaRPr kumimoji="1" lang="en-US" altLang="ja-JP" dirty="0"/>
          </a:p>
          <a:p>
            <a:pPr marL="0" indent="0">
              <a:buNone/>
            </a:pPr>
            <a:r>
              <a:rPr kumimoji="1" lang="ja-JP" altLang="en-US" dirty="0"/>
              <a:t>　内房　館山、舟形、勝山、金谷、上総湊、富津、木更津、吾妻、姉崎</a:t>
            </a:r>
            <a:r>
              <a:rPr lang="ja-JP" altLang="en-US" dirty="0"/>
              <a:t>、青柳、五井、八幡、浜野、</a:t>
            </a:r>
            <a:endParaRPr kumimoji="1" lang="en-US" altLang="ja-JP" dirty="0"/>
          </a:p>
          <a:p>
            <a:pPr marL="0" indent="0">
              <a:buNone/>
            </a:pPr>
            <a:r>
              <a:rPr kumimoji="1" lang="ja-JP" altLang="en-US" dirty="0"/>
              <a:t>　　　　曽我野、寒川、登戸、船橋</a:t>
            </a:r>
            <a:endParaRPr kumimoji="1" lang="en-US" altLang="ja-JP" dirty="0"/>
          </a:p>
          <a:p>
            <a:pPr marL="0" indent="0">
              <a:buNone/>
            </a:pPr>
            <a:r>
              <a:rPr kumimoji="1" lang="ja-JP" altLang="en-US" dirty="0"/>
              <a:t>　外房　銚子、外川、飯岡、片貝、長者、大原、御宿、勝浦、興津、小湊</a:t>
            </a:r>
            <a:endParaRPr kumimoji="1" lang="en-US" altLang="ja-JP" dirty="0"/>
          </a:p>
          <a:p>
            <a:pPr marL="0" indent="0">
              <a:buNone/>
            </a:pPr>
            <a:r>
              <a:rPr kumimoji="1" lang="ja-JP" altLang="en-US" dirty="0"/>
              <a:t>　　　　前原、磯村、和田浦、白子、乙浜、白浜</a:t>
            </a:r>
            <a:endParaRPr kumimoji="1" lang="en-US" altLang="ja-JP" dirty="0"/>
          </a:p>
          <a:p>
            <a:pPr marL="0" indent="0">
              <a:buNone/>
            </a:pPr>
            <a:r>
              <a:rPr kumimoji="1" lang="ja-JP" altLang="en-US" dirty="0"/>
              <a:t>定船場（関所）　関宿～境、布施～戸頭、木下～布川、神崎～橋向</a:t>
            </a:r>
            <a:endParaRPr kumimoji="1" lang="en-US" altLang="ja-JP" dirty="0"/>
          </a:p>
          <a:p>
            <a:pPr marL="0" indent="0">
              <a:buNone/>
            </a:pPr>
            <a:r>
              <a:rPr kumimoji="1" lang="ja-JP" altLang="en-US" dirty="0"/>
              <a:t>　　　　　　　　小見川～息栖、金町～松戸、小岩～市川</a:t>
            </a:r>
            <a:endParaRPr kumimoji="1" lang="en-US" altLang="ja-JP" dirty="0"/>
          </a:p>
          <a:p>
            <a:pPr marL="0" indent="0">
              <a:buNone/>
            </a:pPr>
            <a:r>
              <a:rPr kumimoji="1" lang="ja-JP" altLang="en-US" dirty="0"/>
              <a:t>河岸（利根川）　飯沼、松岸、高田、野尻、小舟木、東今泉、石出、新宿、笹川、阿玉川、小見、</a:t>
            </a:r>
            <a:endParaRPr kumimoji="1" lang="en-US" altLang="ja-JP" dirty="0"/>
          </a:p>
          <a:p>
            <a:pPr marL="0" indent="0">
              <a:buNone/>
            </a:pPr>
            <a:r>
              <a:rPr lang="ja-JP" altLang="en-US" dirty="0"/>
              <a:t>　　　　　　　　</a:t>
            </a:r>
            <a:r>
              <a:rPr kumimoji="1" lang="ja-JP" altLang="en-US" dirty="0"/>
              <a:t>小見川、津宮、佐原、高谷、江口、神崎、松子、源太、滑川、新川、安西、矢口、</a:t>
            </a:r>
            <a:endParaRPr kumimoji="1" lang="en-US" altLang="ja-JP" dirty="0"/>
          </a:p>
          <a:p>
            <a:pPr marL="0" indent="0">
              <a:buNone/>
            </a:pPr>
            <a:r>
              <a:rPr lang="ja-JP" altLang="en-US" dirty="0"/>
              <a:t>　　　　　　　　</a:t>
            </a:r>
            <a:r>
              <a:rPr kumimoji="1" lang="ja-JP" altLang="en-US" dirty="0"/>
              <a:t>安食、木下、布佐、小堀、布施、船戸、三ツ堀、桐が作、関宿</a:t>
            </a:r>
            <a:endParaRPr kumimoji="1" lang="en-US" altLang="ja-JP" dirty="0"/>
          </a:p>
          <a:p>
            <a:pPr marL="0" indent="0">
              <a:buNone/>
            </a:pPr>
            <a:r>
              <a:rPr kumimoji="1" lang="ja-JP" altLang="en-US" dirty="0"/>
              <a:t>その他河岸がある場所　印旛沼、江戸川、養老川、小櫃川、小糸川など</a:t>
            </a:r>
            <a:endParaRPr kumimoji="1" lang="en-US" altLang="ja-JP" dirty="0"/>
          </a:p>
          <a:p>
            <a:pPr marL="0" indent="0">
              <a:buNone/>
            </a:pPr>
            <a:r>
              <a:rPr kumimoji="1" lang="ja-JP" altLang="en-US" dirty="0"/>
              <a:t>　　　　　　　　　　　　　　　　　　　　　　　　　　　　　　　　　</a:t>
            </a:r>
            <a:r>
              <a:rPr lang="en-US" altLang="ja-JP" dirty="0"/>
              <a:t> 2019</a:t>
            </a:r>
            <a:r>
              <a:rPr lang="ja-JP" altLang="en-US" dirty="0"/>
              <a:t>年第</a:t>
            </a:r>
            <a:r>
              <a:rPr lang="en-US" altLang="ja-JP" dirty="0"/>
              <a:t>9</a:t>
            </a:r>
            <a:r>
              <a:rPr lang="ja-JP" altLang="en-US" dirty="0"/>
              <a:t>回例会資料より</a:t>
            </a:r>
            <a:r>
              <a:rPr kumimoji="1" lang="ja-JP" altLang="en-US" dirty="0"/>
              <a:t>　　　</a:t>
            </a:r>
          </a:p>
        </p:txBody>
      </p:sp>
    </p:spTree>
    <p:extLst>
      <p:ext uri="{BB962C8B-B14F-4D97-AF65-F5344CB8AC3E}">
        <p14:creationId xmlns:p14="http://schemas.microsoft.com/office/powerpoint/2010/main" val="38236665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a:t>宿場　その</a:t>
            </a:r>
            <a:r>
              <a:rPr kumimoji="1" lang="en-US" altLang="ja-JP" dirty="0"/>
              <a:t>1</a:t>
            </a:r>
            <a:endParaRPr kumimoji="1" lang="ja-JP" altLang="en-US" dirty="0"/>
          </a:p>
        </p:txBody>
      </p:sp>
      <p:sp>
        <p:nvSpPr>
          <p:cNvPr id="3" name="コンテンツ プレースホルダー 2"/>
          <p:cNvSpPr>
            <a:spLocks noGrp="1"/>
          </p:cNvSpPr>
          <p:nvPr>
            <p:ph idx="1"/>
          </p:nvPr>
        </p:nvSpPr>
        <p:spPr>
          <a:xfrm>
            <a:off x="838200" y="1825624"/>
            <a:ext cx="10880558" cy="4831849"/>
          </a:xfrm>
        </p:spPr>
        <p:txBody>
          <a:bodyPr>
            <a:normAutofit fontScale="77500" lnSpcReduction="20000"/>
          </a:bodyPr>
          <a:lstStyle/>
          <a:p>
            <a:pPr marL="0" indent="0">
              <a:buNone/>
            </a:pPr>
            <a:r>
              <a:rPr kumimoji="1" lang="ja-JP" altLang="en-US" dirty="0"/>
              <a:t>水戸道　千住、新宿、金町、松戸、小金、我孫子、取手、藤代、水戸</a:t>
            </a:r>
            <a:endParaRPr kumimoji="1" lang="en-US" altLang="ja-JP" dirty="0"/>
          </a:p>
          <a:p>
            <a:pPr marL="0" indent="0">
              <a:buNone/>
            </a:pPr>
            <a:r>
              <a:rPr kumimoji="1" lang="ja-JP" altLang="en-US" dirty="0"/>
              <a:t>日光街道　小金、山崎、中里、関宿、境、結城、雀宮、日光</a:t>
            </a:r>
            <a:endParaRPr kumimoji="1" lang="en-US" altLang="ja-JP" dirty="0"/>
          </a:p>
          <a:p>
            <a:pPr marL="0" indent="0">
              <a:buNone/>
            </a:pPr>
            <a:r>
              <a:rPr kumimoji="1" lang="ja-JP" altLang="en-US" dirty="0"/>
              <a:t>鮮魚街道　布佐、発作、亀成、浦部、平塚、富塚、佐津間、</a:t>
            </a:r>
            <a:r>
              <a:rPr kumimoji="1" lang="ja-JP" altLang="en-US" dirty="0" err="1"/>
              <a:t>金ヶ</a:t>
            </a:r>
            <a:r>
              <a:rPr kumimoji="1" lang="ja-JP" altLang="en-US" dirty="0"/>
              <a:t>作、松戸</a:t>
            </a:r>
            <a:endParaRPr kumimoji="1" lang="en-US" altLang="ja-JP" dirty="0"/>
          </a:p>
          <a:p>
            <a:pPr marL="0" indent="0">
              <a:buNone/>
            </a:pPr>
            <a:r>
              <a:rPr kumimoji="1" lang="ja-JP" altLang="en-US" dirty="0"/>
              <a:t>木下街道　木下、大森、白井、鎌ケ谷、八幡、行徳</a:t>
            </a:r>
            <a:endParaRPr kumimoji="1" lang="en-US" altLang="ja-JP" dirty="0"/>
          </a:p>
          <a:p>
            <a:pPr marL="0" indent="0">
              <a:buNone/>
            </a:pPr>
            <a:r>
              <a:rPr kumimoji="1" lang="ja-JP" altLang="en-US" dirty="0"/>
              <a:t>成田街道　新宿、小岩、市川、八幡、船橋、大和田、臼井、佐倉、酒々井、成田</a:t>
            </a:r>
            <a:endParaRPr kumimoji="1" lang="en-US" altLang="ja-JP" dirty="0"/>
          </a:p>
          <a:p>
            <a:pPr marL="0" indent="0">
              <a:buNone/>
            </a:pPr>
            <a:r>
              <a:rPr kumimoji="1" lang="ja-JP" altLang="en-US" dirty="0"/>
              <a:t>佐倉道　　寒川、千葉、貝塚、馬渡、佐倉</a:t>
            </a:r>
            <a:endParaRPr kumimoji="1" lang="en-US" altLang="ja-JP" dirty="0"/>
          </a:p>
          <a:p>
            <a:pPr marL="0" indent="0">
              <a:buNone/>
            </a:pPr>
            <a:r>
              <a:rPr kumimoji="1" lang="ja-JP" altLang="en-US" dirty="0"/>
              <a:t>御成街道　船橋、犢橋、六方野、金親、中田、東金、白幡、小松　</a:t>
            </a:r>
            <a:endParaRPr kumimoji="1" lang="en-US" altLang="ja-JP" dirty="0"/>
          </a:p>
          <a:p>
            <a:pPr marL="0" indent="0">
              <a:buNone/>
            </a:pPr>
            <a:r>
              <a:rPr kumimoji="1" lang="ja-JP" altLang="en-US" dirty="0"/>
              <a:t>東金街道　登戸、松が丘、宮田、和泉、中野、東金</a:t>
            </a:r>
            <a:endParaRPr kumimoji="1" lang="en-US" altLang="ja-JP" dirty="0"/>
          </a:p>
          <a:p>
            <a:pPr marL="0" indent="0">
              <a:buNone/>
            </a:pPr>
            <a:r>
              <a:rPr kumimoji="1" lang="ja-JP" altLang="en-US" dirty="0"/>
              <a:t>土気往還　曽我野、鎌取、野田（誉田）、土気、大網</a:t>
            </a:r>
            <a:endParaRPr kumimoji="1" lang="en-US" altLang="ja-JP" dirty="0"/>
          </a:p>
          <a:p>
            <a:pPr marL="0" indent="0">
              <a:buNone/>
            </a:pPr>
            <a:r>
              <a:rPr kumimoji="1" lang="ja-JP" altLang="en-US" dirty="0"/>
              <a:t>銚子街道　木下、安食、滑川、神崎、佐原、津宮、小見川、笹川、銚子</a:t>
            </a:r>
            <a:endParaRPr kumimoji="1" lang="en-US" altLang="ja-JP" dirty="0"/>
          </a:p>
          <a:p>
            <a:pPr marL="0" indent="0">
              <a:buNone/>
            </a:pPr>
            <a:r>
              <a:rPr kumimoji="1" lang="ja-JP" altLang="en-US" dirty="0"/>
              <a:t>多古街道　酒々井、根木名、三里塚、香山、染井、多古、赤池、佐原</a:t>
            </a:r>
            <a:endParaRPr kumimoji="1" lang="en-US" altLang="ja-JP" dirty="0"/>
          </a:p>
          <a:p>
            <a:pPr marL="0" indent="0">
              <a:buNone/>
            </a:pPr>
            <a:r>
              <a:rPr kumimoji="1" lang="ja-JP" altLang="en-US" dirty="0"/>
              <a:t>多古銚子街道　多古、八日市場、太田、瀬戸、垣根、松岸、銚子　</a:t>
            </a:r>
          </a:p>
        </p:txBody>
      </p:sp>
    </p:spTree>
    <p:extLst>
      <p:ext uri="{BB962C8B-B14F-4D97-AF65-F5344CB8AC3E}">
        <p14:creationId xmlns:p14="http://schemas.microsoft.com/office/powerpoint/2010/main" val="113646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a:t>宿場　その２</a:t>
            </a:r>
          </a:p>
        </p:txBody>
      </p:sp>
      <p:sp>
        <p:nvSpPr>
          <p:cNvPr id="3" name="コンテンツ プレースホルダー 2"/>
          <p:cNvSpPr>
            <a:spLocks noGrp="1"/>
          </p:cNvSpPr>
          <p:nvPr>
            <p:ph idx="1"/>
          </p:nvPr>
        </p:nvSpPr>
        <p:spPr>
          <a:xfrm>
            <a:off x="286247" y="1825625"/>
            <a:ext cx="11744076" cy="4351338"/>
          </a:xfrm>
        </p:spPr>
        <p:txBody>
          <a:bodyPr>
            <a:normAutofit/>
          </a:bodyPr>
          <a:lstStyle/>
          <a:p>
            <a:pPr marL="0" indent="0">
              <a:buNone/>
            </a:pPr>
            <a:r>
              <a:rPr kumimoji="1" lang="ja-JP" altLang="en-US" dirty="0"/>
              <a:t>伊南房州往還　浜野、閏井戸、追分、六地蔵、茂原、一宮、勝浦、鴨川、</a:t>
            </a:r>
            <a:endParaRPr kumimoji="1" lang="en-US" altLang="ja-JP" dirty="0"/>
          </a:p>
          <a:p>
            <a:pPr marL="0" indent="0">
              <a:buNone/>
            </a:pPr>
            <a:r>
              <a:rPr kumimoji="1" lang="ja-JP" altLang="en-US" dirty="0"/>
              <a:t>　　　　　　　館山</a:t>
            </a:r>
            <a:endParaRPr kumimoji="1" lang="en-US" altLang="ja-JP" dirty="0"/>
          </a:p>
          <a:p>
            <a:pPr marL="0" indent="0">
              <a:buNone/>
            </a:pPr>
            <a:r>
              <a:rPr kumimoji="1" lang="ja-JP" altLang="en-US" dirty="0"/>
              <a:t>大多喜街道　追分、長南、市野々、小土呂坂、大多喜、松野、勝浦</a:t>
            </a:r>
            <a:endParaRPr kumimoji="1" lang="en-US" altLang="ja-JP" dirty="0"/>
          </a:p>
          <a:p>
            <a:pPr marL="0" indent="0">
              <a:buNone/>
            </a:pPr>
            <a:r>
              <a:rPr kumimoji="1" lang="ja-JP" altLang="en-US" dirty="0"/>
              <a:t>久留里道　五井、今富、馬来田、久留里（または木更津、横田、馬来田、</a:t>
            </a:r>
            <a:endParaRPr kumimoji="1" lang="en-US" altLang="ja-JP" dirty="0"/>
          </a:p>
          <a:p>
            <a:pPr marL="0" indent="0">
              <a:buNone/>
            </a:pPr>
            <a:r>
              <a:rPr kumimoji="1" lang="ja-JP" altLang="en-US" dirty="0"/>
              <a:t>　　　　　久留里）</a:t>
            </a:r>
            <a:endParaRPr kumimoji="1" lang="en-US" altLang="ja-JP" dirty="0"/>
          </a:p>
          <a:p>
            <a:pPr marL="0" indent="0">
              <a:buNone/>
            </a:pPr>
            <a:r>
              <a:rPr kumimoji="1" lang="ja-JP" altLang="en-US" dirty="0"/>
              <a:t>房総往還　船橋、検見川、浜野、五井、木更津、佐貫、湊、竹ヶ岡、金</a:t>
            </a:r>
            <a:endParaRPr kumimoji="1" lang="en-US" altLang="ja-JP" dirty="0"/>
          </a:p>
          <a:p>
            <a:pPr marL="0" indent="0">
              <a:buNone/>
            </a:pPr>
            <a:r>
              <a:rPr kumimoji="1" lang="ja-JP" altLang="en-US"/>
              <a:t>　　　　　谷</a:t>
            </a:r>
            <a:r>
              <a:rPr kumimoji="1" lang="ja-JP" altLang="en-US" dirty="0"/>
              <a:t>、館山</a:t>
            </a:r>
          </a:p>
        </p:txBody>
      </p:sp>
    </p:spTree>
    <p:extLst>
      <p:ext uri="{BB962C8B-B14F-4D97-AF65-F5344CB8AC3E}">
        <p14:creationId xmlns:p14="http://schemas.microsoft.com/office/powerpoint/2010/main" val="22818605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DFF2B93-7097-49A0-8675-3A14099700DD}"/>
              </a:ext>
            </a:extLst>
          </p:cNvPr>
          <p:cNvSpPr>
            <a:spLocks noGrp="1"/>
          </p:cNvSpPr>
          <p:nvPr>
            <p:ph type="title"/>
          </p:nvPr>
        </p:nvSpPr>
        <p:spPr>
          <a:xfrm>
            <a:off x="838200" y="2973153"/>
            <a:ext cx="10515600" cy="1325563"/>
          </a:xfrm>
        </p:spPr>
        <p:txBody>
          <a:bodyPr/>
          <a:lstStyle/>
          <a:p>
            <a:r>
              <a:rPr lang="ja-JP" altLang="en-US" dirty="0"/>
              <a:t>今日の話はここから</a:t>
            </a:r>
            <a:endParaRPr kumimoji="1" lang="ja-JP" altLang="en-US" dirty="0"/>
          </a:p>
        </p:txBody>
      </p:sp>
      <p:sp>
        <p:nvSpPr>
          <p:cNvPr id="3" name="コンテンツ プレースホルダー 2">
            <a:extLst>
              <a:ext uri="{FF2B5EF4-FFF2-40B4-BE49-F238E27FC236}">
                <a16:creationId xmlns:a16="http://schemas.microsoft.com/office/drawing/2014/main" id="{ABA590F2-5FA9-44F1-B9FD-6E9D9A185252}"/>
              </a:ext>
            </a:extLst>
          </p:cNvPr>
          <p:cNvSpPr>
            <a:spLocks noGrp="1"/>
          </p:cNvSpPr>
          <p:nvPr>
            <p:ph idx="1"/>
          </p:nvPr>
        </p:nvSpPr>
        <p:spPr/>
        <p:txBody>
          <a:bodyPr/>
          <a:lstStyle/>
          <a:p>
            <a:endParaRPr kumimoji="1" lang="ja-JP" altLang="en-US"/>
          </a:p>
        </p:txBody>
      </p:sp>
    </p:spTree>
    <p:extLst>
      <p:ext uri="{BB962C8B-B14F-4D97-AF65-F5344CB8AC3E}">
        <p14:creationId xmlns:p14="http://schemas.microsoft.com/office/powerpoint/2010/main" val="2654590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5CA3539-4382-4FDB-A291-F68636971D19}"/>
              </a:ext>
            </a:extLst>
          </p:cNvPr>
          <p:cNvSpPr>
            <a:spLocks noGrp="1"/>
          </p:cNvSpPr>
          <p:nvPr>
            <p:ph type="title"/>
          </p:nvPr>
        </p:nvSpPr>
        <p:spPr/>
        <p:txBody>
          <a:bodyPr/>
          <a:lstStyle/>
          <a:p>
            <a:r>
              <a:rPr kumimoji="1" lang="ja-JP" altLang="en-US" dirty="0"/>
              <a:t>利根川における蒸気船での水運の歴史</a:t>
            </a:r>
          </a:p>
        </p:txBody>
      </p:sp>
      <p:sp>
        <p:nvSpPr>
          <p:cNvPr id="3" name="コンテンツ プレースホルダー 2">
            <a:extLst>
              <a:ext uri="{FF2B5EF4-FFF2-40B4-BE49-F238E27FC236}">
                <a16:creationId xmlns:a16="http://schemas.microsoft.com/office/drawing/2014/main" id="{968AF16D-D9F7-4180-A10B-353104CD38EA}"/>
              </a:ext>
            </a:extLst>
          </p:cNvPr>
          <p:cNvSpPr>
            <a:spLocks noGrp="1"/>
          </p:cNvSpPr>
          <p:nvPr>
            <p:ph idx="1"/>
          </p:nvPr>
        </p:nvSpPr>
        <p:spPr/>
        <p:txBody>
          <a:bodyPr>
            <a:normAutofit fontScale="85000" lnSpcReduction="20000"/>
          </a:bodyPr>
          <a:lstStyle/>
          <a:p>
            <a:pPr marL="0" indent="0">
              <a:buNone/>
            </a:pPr>
            <a:r>
              <a:rPr kumimoji="1" lang="ja-JP" altLang="en-US" dirty="0"/>
              <a:t>明治４（</a:t>
            </a:r>
            <a:r>
              <a:rPr kumimoji="1" lang="en-US" altLang="ja-JP" dirty="0"/>
              <a:t>1871</a:t>
            </a:r>
            <a:r>
              <a:rPr kumimoji="1" lang="ja-JP" altLang="en-US" dirty="0"/>
              <a:t>）年　利根川丸が東京（深川万年橋）～中田（現古河市）に就航</a:t>
            </a:r>
            <a:endParaRPr kumimoji="1" lang="en-US" altLang="ja-JP" dirty="0"/>
          </a:p>
          <a:p>
            <a:pPr marL="0" indent="0">
              <a:buNone/>
            </a:pPr>
            <a:r>
              <a:rPr lang="ja-JP" altLang="en-US" dirty="0"/>
              <a:t>明治５（</a:t>
            </a:r>
            <a:r>
              <a:rPr lang="en-US" altLang="ja-JP" dirty="0"/>
              <a:t>1872</a:t>
            </a:r>
            <a:r>
              <a:rPr lang="ja-JP" altLang="en-US" dirty="0"/>
              <a:t>）年　利根川丸が布佐～銚子間に就航、鮮魚の運送を行う。</a:t>
            </a:r>
            <a:endParaRPr kumimoji="1" lang="en-US" altLang="ja-JP" dirty="0"/>
          </a:p>
          <a:p>
            <a:pPr marL="0" indent="0">
              <a:buNone/>
            </a:pPr>
            <a:r>
              <a:rPr lang="ja-JP" altLang="en-US" dirty="0"/>
              <a:t>明治７（</a:t>
            </a:r>
            <a:r>
              <a:rPr lang="en-US" altLang="ja-JP" dirty="0"/>
              <a:t>1874</a:t>
            </a:r>
            <a:r>
              <a:rPr lang="ja-JP" altLang="en-US" dirty="0"/>
              <a:t>）年　信義丸（おいらん丸）が木下～銚子間に就航</a:t>
            </a:r>
            <a:endParaRPr lang="en-US" altLang="ja-JP" dirty="0"/>
          </a:p>
          <a:p>
            <a:pPr marL="0" indent="0">
              <a:buNone/>
            </a:pPr>
            <a:r>
              <a:rPr kumimoji="1" lang="ja-JP" altLang="en-US" dirty="0"/>
              <a:t>明治９（</a:t>
            </a:r>
            <a:r>
              <a:rPr kumimoji="1" lang="en-US" altLang="ja-JP" dirty="0"/>
              <a:t>1876</a:t>
            </a:r>
            <a:r>
              <a:rPr kumimoji="1" lang="ja-JP" altLang="en-US" dirty="0"/>
              <a:t>）年　利根川丸と真義丸で木下～銚子間で運賃競争</a:t>
            </a:r>
            <a:endParaRPr kumimoji="1" lang="en-US" altLang="ja-JP" dirty="0"/>
          </a:p>
          <a:p>
            <a:pPr marL="0" indent="0">
              <a:buNone/>
            </a:pPr>
            <a:r>
              <a:rPr lang="ja-JP" altLang="en-US" dirty="0"/>
              <a:t>明治</a:t>
            </a:r>
            <a:r>
              <a:rPr lang="en-US" altLang="ja-JP" dirty="0"/>
              <a:t>10</a:t>
            </a:r>
            <a:r>
              <a:rPr lang="ja-JP" altLang="en-US" dirty="0"/>
              <a:t>（</a:t>
            </a:r>
            <a:r>
              <a:rPr lang="en-US" altLang="ja-JP" dirty="0"/>
              <a:t>1877</a:t>
            </a:r>
            <a:r>
              <a:rPr lang="ja-JP" altLang="en-US" dirty="0"/>
              <a:t>）年　内国通運会社所有の通運丸が東京（深川扇橋）～生井村（栃木県小山市）まで就航（江戸川・利根川・思川）、</a:t>
            </a:r>
            <a:endParaRPr lang="en-US" altLang="ja-JP" dirty="0"/>
          </a:p>
          <a:p>
            <a:pPr marL="0" indent="0">
              <a:buNone/>
            </a:pPr>
            <a:r>
              <a:rPr lang="ja-JP" altLang="en-US" dirty="0"/>
              <a:t>深川～</a:t>
            </a:r>
            <a:r>
              <a:rPr lang="ja-JP" altLang="en-US"/>
              <a:t>高浜（江戸川・利根川、霞ヶ浦）</a:t>
            </a:r>
            <a:r>
              <a:rPr lang="ja-JP" altLang="en-US" dirty="0"/>
              <a:t>まで就航</a:t>
            </a:r>
            <a:endParaRPr lang="en-US" altLang="ja-JP" dirty="0"/>
          </a:p>
          <a:p>
            <a:pPr marL="0" indent="0">
              <a:buNone/>
            </a:pPr>
            <a:r>
              <a:rPr kumimoji="1" lang="ja-JP" altLang="en-US" dirty="0"/>
              <a:t>明治</a:t>
            </a:r>
            <a:r>
              <a:rPr kumimoji="1" lang="en-US" altLang="ja-JP" dirty="0"/>
              <a:t>12</a:t>
            </a:r>
            <a:r>
              <a:rPr kumimoji="1" lang="ja-JP" altLang="en-US" dirty="0"/>
              <a:t>（</a:t>
            </a:r>
            <a:r>
              <a:rPr kumimoji="1" lang="en-US" altLang="ja-JP" dirty="0"/>
              <a:t>1879</a:t>
            </a:r>
            <a:r>
              <a:rPr kumimoji="1" lang="ja-JP" altLang="en-US" dirty="0"/>
              <a:t>）年　光通丸が新大橋菖蒲河岸～行徳に就航、</a:t>
            </a:r>
            <a:r>
              <a:rPr kumimoji="1" lang="en-US" altLang="ja-JP" dirty="0"/>
              <a:t>1</a:t>
            </a:r>
            <a:r>
              <a:rPr kumimoji="1" lang="ja-JP" altLang="en-US" dirty="0"/>
              <a:t>時間半</a:t>
            </a:r>
            <a:endParaRPr kumimoji="1" lang="en-US" altLang="ja-JP" dirty="0"/>
          </a:p>
          <a:p>
            <a:pPr marL="0" indent="0">
              <a:buNone/>
            </a:pPr>
            <a:r>
              <a:rPr kumimoji="1" lang="ja-JP" altLang="en-US" dirty="0"/>
              <a:t>明治</a:t>
            </a:r>
            <a:r>
              <a:rPr kumimoji="1" lang="en-US" altLang="ja-JP" dirty="0"/>
              <a:t>15</a:t>
            </a:r>
            <a:r>
              <a:rPr kumimoji="1" lang="ja-JP" altLang="en-US" dirty="0"/>
              <a:t>（</a:t>
            </a:r>
            <a:r>
              <a:rPr kumimoji="1" lang="en-US" altLang="ja-JP" dirty="0"/>
              <a:t>1882</a:t>
            </a:r>
            <a:r>
              <a:rPr kumimoji="1" lang="ja-JP" altLang="en-US" dirty="0"/>
              <a:t>）年　いろは丸が東京～小見川に就航。それまで東京</a:t>
            </a:r>
            <a:r>
              <a:rPr lang="ja-JP" altLang="en-US" dirty="0"/>
              <a:t>～行徳間を船で行き、行徳～木下間の陸行</a:t>
            </a:r>
            <a:r>
              <a:rPr kumimoji="1" lang="ja-JP" altLang="en-US" dirty="0"/>
              <a:t>（</a:t>
            </a:r>
            <a:r>
              <a:rPr kumimoji="1" lang="en-US" altLang="ja-JP" dirty="0"/>
              <a:t>35Km9</a:t>
            </a:r>
            <a:r>
              <a:rPr kumimoji="1" lang="ja-JP" altLang="en-US" dirty="0"/>
              <a:t>時間）を含めて銚子まで</a:t>
            </a:r>
            <a:r>
              <a:rPr kumimoji="1" lang="en-US" altLang="ja-JP" dirty="0"/>
              <a:t>2</a:t>
            </a:r>
            <a:r>
              <a:rPr kumimoji="1" lang="ja-JP" altLang="en-US" dirty="0"/>
              <a:t>日かかったのを、加村・新川（野田）～船戸（布施）の陸行（８</a:t>
            </a:r>
            <a:r>
              <a:rPr kumimoji="1" lang="en-US" altLang="ja-JP" dirty="0"/>
              <a:t>Km2</a:t>
            </a:r>
            <a:r>
              <a:rPr kumimoji="1" lang="ja-JP" altLang="en-US" dirty="0"/>
              <a:t>時間）に</a:t>
            </a:r>
            <a:r>
              <a:rPr lang="ja-JP" altLang="en-US" dirty="0"/>
              <a:t>短縮して</a:t>
            </a:r>
            <a:r>
              <a:rPr lang="en-US" altLang="ja-JP" dirty="0"/>
              <a:t>1</a:t>
            </a:r>
            <a:r>
              <a:rPr lang="ja-JP" altLang="en-US" dirty="0"/>
              <a:t>日で行けるようにした。</a:t>
            </a:r>
            <a:endParaRPr kumimoji="1" lang="ja-JP" altLang="en-US" dirty="0"/>
          </a:p>
        </p:txBody>
      </p:sp>
    </p:spTree>
    <p:extLst>
      <p:ext uri="{BB962C8B-B14F-4D97-AF65-F5344CB8AC3E}">
        <p14:creationId xmlns:p14="http://schemas.microsoft.com/office/powerpoint/2010/main" val="12316648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722D4EC-370A-43DF-8765-6C1A08379FFA}"/>
              </a:ext>
            </a:extLst>
          </p:cNvPr>
          <p:cNvSpPr>
            <a:spLocks noGrp="1"/>
          </p:cNvSpPr>
          <p:nvPr>
            <p:ph type="title"/>
          </p:nvPr>
        </p:nvSpPr>
        <p:spPr>
          <a:xfrm>
            <a:off x="567855" y="602228"/>
            <a:ext cx="10515600" cy="1325563"/>
          </a:xfrm>
        </p:spPr>
        <p:txBody>
          <a:bodyPr/>
          <a:lstStyle/>
          <a:p>
            <a:br>
              <a:rPr kumimoji="1" lang="en-US" altLang="ja-JP" dirty="0"/>
            </a:br>
            <a:r>
              <a:rPr kumimoji="1" lang="ja-JP" altLang="en-US" dirty="0"/>
              <a:t>　　　　　　</a:t>
            </a:r>
            <a:r>
              <a:rPr kumimoji="1" lang="ja-JP" altLang="en-US" sz="1600" dirty="0"/>
              <a:t>野田</a:t>
            </a:r>
          </a:p>
        </p:txBody>
      </p:sp>
      <p:sp>
        <p:nvSpPr>
          <p:cNvPr id="3" name="コンテンツ プレースホルダー 2">
            <a:extLst>
              <a:ext uri="{FF2B5EF4-FFF2-40B4-BE49-F238E27FC236}">
                <a16:creationId xmlns:a16="http://schemas.microsoft.com/office/drawing/2014/main" id="{AC2ACB16-CE3B-4A19-AC07-AB549DF4CC20}"/>
              </a:ext>
            </a:extLst>
          </p:cNvPr>
          <p:cNvSpPr>
            <a:spLocks noGrp="1"/>
          </p:cNvSpPr>
          <p:nvPr>
            <p:ph idx="1"/>
          </p:nvPr>
        </p:nvSpPr>
        <p:spPr/>
        <p:txBody>
          <a:bodyPr>
            <a:normAutofit fontScale="77500" lnSpcReduction="20000"/>
          </a:bodyPr>
          <a:lstStyle/>
          <a:p>
            <a:endParaRPr kumimoji="1" lang="en-US" altLang="ja-JP" dirty="0"/>
          </a:p>
          <a:p>
            <a:pPr marL="0" indent="0">
              <a:buNone/>
            </a:pPr>
            <a:r>
              <a:rPr lang="ja-JP" altLang="en-US" dirty="0"/>
              <a:t>　　　　　　　　　　　利根運河：明治</a:t>
            </a:r>
            <a:r>
              <a:rPr lang="en-US" altLang="ja-JP" dirty="0"/>
              <a:t>23</a:t>
            </a:r>
            <a:r>
              <a:rPr lang="ja-JP" altLang="en-US" dirty="0"/>
              <a:t>年開通</a:t>
            </a:r>
            <a:endParaRPr lang="en-US" altLang="ja-JP" dirty="0"/>
          </a:p>
          <a:p>
            <a:pPr marL="0" indent="0">
              <a:buNone/>
            </a:pPr>
            <a:r>
              <a:rPr kumimoji="1" lang="ja-JP" altLang="en-US" dirty="0"/>
              <a:t>　　　　　　　　　         </a:t>
            </a:r>
            <a:r>
              <a:rPr kumimoji="1" lang="ja-JP" altLang="en-US" sz="2000" dirty="0"/>
              <a:t>新川　　　　　　　　　布施</a:t>
            </a:r>
            <a:endParaRPr kumimoji="1" lang="en-US" altLang="ja-JP" sz="2000" dirty="0"/>
          </a:p>
          <a:p>
            <a:pPr marL="0" indent="0">
              <a:buNone/>
            </a:pPr>
            <a:r>
              <a:rPr kumimoji="1" lang="ja-JP" altLang="en-US" dirty="0"/>
              <a:t>　　</a:t>
            </a:r>
            <a:r>
              <a:rPr lang="ja-JP" altLang="en-US" sz="2000" dirty="0"/>
              <a:t>　　　　　　　　　　     </a:t>
            </a:r>
            <a:r>
              <a:rPr kumimoji="1" lang="ja-JP" altLang="en-US" sz="2000" dirty="0"/>
              <a:t>加村</a:t>
            </a:r>
            <a:endParaRPr kumimoji="1" lang="en-US" altLang="ja-JP" sz="2000" dirty="0"/>
          </a:p>
          <a:p>
            <a:pPr marL="0" indent="0">
              <a:buNone/>
            </a:pPr>
            <a:endParaRPr lang="en-US" altLang="ja-JP" sz="2000" dirty="0"/>
          </a:p>
          <a:p>
            <a:pPr marL="0" indent="0">
              <a:buNone/>
            </a:pPr>
            <a:endParaRPr kumimoji="1" lang="en-US" altLang="ja-JP" sz="2000" dirty="0"/>
          </a:p>
          <a:p>
            <a:pPr marL="0" indent="0">
              <a:buNone/>
            </a:pPr>
            <a:r>
              <a:rPr lang="ja-JP" altLang="en-US" sz="2000" dirty="0"/>
              <a:t>　　　　　　　　　　　　　　　　　　　　鮮魚街道　　　　　</a:t>
            </a:r>
            <a:endParaRPr lang="en-US" altLang="ja-JP" sz="2000" dirty="0"/>
          </a:p>
          <a:p>
            <a:pPr marL="0" indent="0">
              <a:buNone/>
            </a:pPr>
            <a:r>
              <a:rPr kumimoji="1" lang="ja-JP" altLang="en-US" sz="2000" dirty="0"/>
              <a:t>　　　　　　　　　　　　　　松戸                                                           布佐</a:t>
            </a:r>
            <a:endParaRPr kumimoji="1" lang="en-US" altLang="ja-JP" sz="2000" dirty="0"/>
          </a:p>
          <a:p>
            <a:pPr marL="0" indent="0">
              <a:buNone/>
            </a:pPr>
            <a:endParaRPr lang="en-US" altLang="ja-JP" sz="2000" dirty="0"/>
          </a:p>
          <a:p>
            <a:pPr marL="0" indent="0">
              <a:buNone/>
            </a:pPr>
            <a:r>
              <a:rPr kumimoji="1" lang="ja-JP" altLang="en-US" dirty="0"/>
              <a:t>　　　　　　　　　  </a:t>
            </a:r>
            <a:r>
              <a:rPr lang="ja-JP" altLang="en-US" dirty="0"/>
              <a:t>  </a:t>
            </a:r>
            <a:r>
              <a:rPr kumimoji="1" lang="ja-JP" altLang="en-US" sz="2100" dirty="0"/>
              <a:t>市川</a:t>
            </a:r>
            <a:endParaRPr kumimoji="1" lang="en-US" altLang="ja-JP" sz="2100" dirty="0"/>
          </a:p>
          <a:p>
            <a:pPr marL="0" indent="0">
              <a:buNone/>
            </a:pPr>
            <a:endParaRPr kumimoji="1" lang="en-US" altLang="ja-JP" dirty="0"/>
          </a:p>
          <a:p>
            <a:pPr marL="0" indent="0">
              <a:buNone/>
            </a:pPr>
            <a:r>
              <a:rPr kumimoji="1" lang="ja-JP" altLang="en-US" dirty="0"/>
              <a:t>　　　　　　　　　　　　　　</a:t>
            </a:r>
            <a:r>
              <a:rPr kumimoji="1" lang="ja-JP" altLang="en-US" sz="2100" dirty="0"/>
              <a:t>木下街道　　　　</a:t>
            </a:r>
            <a:endParaRPr kumimoji="1" lang="en-US" altLang="ja-JP" sz="2100" dirty="0"/>
          </a:p>
          <a:p>
            <a:pPr marL="0" indent="0">
              <a:buNone/>
            </a:pPr>
            <a:r>
              <a:rPr kumimoji="1" lang="ja-JP" altLang="en-US" dirty="0"/>
              <a:t>                                    </a:t>
            </a:r>
            <a:r>
              <a:rPr kumimoji="1" lang="ja-JP" altLang="en-US" sz="2300" dirty="0"/>
              <a:t>行徳</a:t>
            </a:r>
            <a:r>
              <a:rPr kumimoji="1" lang="ja-JP" altLang="en-US" dirty="0"/>
              <a:t>　　　　　　　          　　　</a:t>
            </a:r>
            <a:r>
              <a:rPr kumimoji="1" lang="ja-JP" altLang="en-US" sz="2100" dirty="0"/>
              <a:t>木下</a:t>
            </a:r>
            <a:r>
              <a:rPr kumimoji="1" lang="ja-JP" altLang="en-US" dirty="0"/>
              <a:t>　　　　　</a:t>
            </a:r>
            <a:endParaRPr kumimoji="1" lang="en-US" altLang="ja-JP" dirty="0"/>
          </a:p>
          <a:p>
            <a:pPr marL="0" indent="0">
              <a:buNone/>
            </a:pPr>
            <a:endParaRPr lang="en-US" altLang="ja-JP" dirty="0"/>
          </a:p>
          <a:p>
            <a:pPr marL="0" indent="0">
              <a:buNone/>
            </a:pPr>
            <a:endParaRPr kumimoji="1" lang="en-US" altLang="ja-JP" dirty="0"/>
          </a:p>
          <a:p>
            <a:pPr marL="0" indent="0">
              <a:buNone/>
            </a:pPr>
            <a:endParaRPr kumimoji="1" lang="ja-JP" altLang="en-US" dirty="0"/>
          </a:p>
        </p:txBody>
      </p:sp>
      <p:sp>
        <p:nvSpPr>
          <p:cNvPr id="4" name="四角形: 1 つの角を切り取り 1 つの角を丸める 3">
            <a:extLst>
              <a:ext uri="{FF2B5EF4-FFF2-40B4-BE49-F238E27FC236}">
                <a16:creationId xmlns:a16="http://schemas.microsoft.com/office/drawing/2014/main" id="{77510676-15C1-4D6D-9F26-D4B3AE1E7DD7}"/>
              </a:ext>
            </a:extLst>
          </p:cNvPr>
          <p:cNvSpPr/>
          <p:nvPr/>
        </p:nvSpPr>
        <p:spPr>
          <a:xfrm>
            <a:off x="3697357" y="2506662"/>
            <a:ext cx="4558085" cy="4351338"/>
          </a:xfrm>
          <a:prstGeom prst="snipRoundRect">
            <a:avLst>
              <a:gd name="adj1" fmla="val 16667"/>
              <a:gd name="adj2" fmla="val 2477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四角形: 角を丸くする 4">
            <a:extLst>
              <a:ext uri="{FF2B5EF4-FFF2-40B4-BE49-F238E27FC236}">
                <a16:creationId xmlns:a16="http://schemas.microsoft.com/office/drawing/2014/main" id="{0B80922A-5C81-43E8-B522-22FF8555EC8A}"/>
              </a:ext>
            </a:extLst>
          </p:cNvPr>
          <p:cNvSpPr/>
          <p:nvPr/>
        </p:nvSpPr>
        <p:spPr>
          <a:xfrm>
            <a:off x="3896141" y="419112"/>
            <a:ext cx="3291839" cy="1691794"/>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 name="直線コネクタ 6">
            <a:extLst>
              <a:ext uri="{FF2B5EF4-FFF2-40B4-BE49-F238E27FC236}">
                <a16:creationId xmlns:a16="http://schemas.microsoft.com/office/drawing/2014/main" id="{D8FF3660-2CFA-4264-BE16-81538ED87625}"/>
              </a:ext>
            </a:extLst>
          </p:cNvPr>
          <p:cNvCxnSpPr>
            <a:cxnSpLocks/>
          </p:cNvCxnSpPr>
          <p:nvPr/>
        </p:nvCxnSpPr>
        <p:spPr>
          <a:xfrm flipH="1">
            <a:off x="4632961" y="2695492"/>
            <a:ext cx="170422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直線コネクタ 9">
            <a:extLst>
              <a:ext uri="{FF2B5EF4-FFF2-40B4-BE49-F238E27FC236}">
                <a16:creationId xmlns:a16="http://schemas.microsoft.com/office/drawing/2014/main" id="{53078359-0B37-4CE9-A3CD-9A35B59A750E}"/>
              </a:ext>
            </a:extLst>
          </p:cNvPr>
          <p:cNvCxnSpPr>
            <a:cxnSpLocks/>
          </p:cNvCxnSpPr>
          <p:nvPr/>
        </p:nvCxnSpPr>
        <p:spPr>
          <a:xfrm>
            <a:off x="4333461" y="5979381"/>
            <a:ext cx="328388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直線コネクタ 10">
            <a:extLst>
              <a:ext uri="{FF2B5EF4-FFF2-40B4-BE49-F238E27FC236}">
                <a16:creationId xmlns:a16="http://schemas.microsoft.com/office/drawing/2014/main" id="{A69F2FE9-C0E1-4920-8F39-9EB6FB8875B6}"/>
              </a:ext>
            </a:extLst>
          </p:cNvPr>
          <p:cNvCxnSpPr/>
          <p:nvPr/>
        </p:nvCxnSpPr>
        <p:spPr>
          <a:xfrm>
            <a:off x="4261899" y="4269850"/>
            <a:ext cx="3220278"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859922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0BF480C-20CE-41E2-9BAE-5D24BE3063FF}"/>
              </a:ext>
            </a:extLst>
          </p:cNvPr>
          <p:cNvSpPr>
            <a:spLocks noGrp="1"/>
          </p:cNvSpPr>
          <p:nvPr>
            <p:ph type="title"/>
          </p:nvPr>
        </p:nvSpPr>
        <p:spPr/>
        <p:txBody>
          <a:bodyPr>
            <a:normAutofit/>
          </a:bodyPr>
          <a:lstStyle/>
          <a:p>
            <a:r>
              <a:rPr kumimoji="1" lang="ja-JP" altLang="en-US" dirty="0"/>
              <a:t>木下街道</a:t>
            </a:r>
            <a:r>
              <a:rPr kumimoji="1" lang="en-US" altLang="ja-JP" dirty="0"/>
              <a:t>VS</a:t>
            </a:r>
            <a:r>
              <a:rPr kumimoji="1" lang="ja-JP" altLang="en-US" dirty="0"/>
              <a:t>鮮魚街道</a:t>
            </a:r>
            <a:br>
              <a:rPr kumimoji="1" lang="en-US" altLang="ja-JP" dirty="0"/>
            </a:br>
            <a:r>
              <a:rPr lang="en-US" altLang="ja-JP" sz="2000" dirty="0">
                <a:hlinkClick r:id="rId2"/>
              </a:rPr>
              <a:t>https://tabi.page/ikoi98/namakaidou/namakaidou.html</a:t>
            </a:r>
            <a:endParaRPr kumimoji="1" lang="ja-JP" altLang="en-US" sz="2000" dirty="0"/>
          </a:p>
        </p:txBody>
      </p:sp>
      <p:sp>
        <p:nvSpPr>
          <p:cNvPr id="3" name="コンテンツ プレースホルダー 2">
            <a:extLst>
              <a:ext uri="{FF2B5EF4-FFF2-40B4-BE49-F238E27FC236}">
                <a16:creationId xmlns:a16="http://schemas.microsoft.com/office/drawing/2014/main" id="{DB62F4C6-8515-4BFC-8EB3-8EC3B3B49459}"/>
              </a:ext>
            </a:extLst>
          </p:cNvPr>
          <p:cNvSpPr>
            <a:spLocks noGrp="1"/>
          </p:cNvSpPr>
          <p:nvPr>
            <p:ph idx="1"/>
          </p:nvPr>
        </p:nvSpPr>
        <p:spPr/>
        <p:txBody>
          <a:bodyPr>
            <a:normAutofit/>
          </a:bodyPr>
          <a:lstStyle/>
          <a:p>
            <a:r>
              <a:rPr lang="ja-JP" altLang="en-US" sz="1800" dirty="0"/>
              <a:t>鮮魚（なま）街道は利根川中流の布佐河岸から松戸の江戸川納屋河岸までを結ぶ約３０ｋｍの物資輸送路である。夏は銚子から利根川を関宿までのぼり、江戸川で</a:t>
            </a:r>
            <a:r>
              <a:rPr lang="ja-JP" altLang="en-US" sz="1800" dirty="0">
                <a:hlinkClick r:id="rId3"/>
              </a:rPr>
              <a:t>行徳船航路</a:t>
            </a:r>
            <a:r>
              <a:rPr lang="ja-JP" altLang="en-US" sz="1800" dirty="0"/>
              <a:t>を経由して</a:t>
            </a:r>
            <a:r>
              <a:rPr lang="ja-JP" altLang="en-US" sz="1800" dirty="0">
                <a:hlinkClick r:id="rId4"/>
              </a:rPr>
              <a:t>日本橋行徳河岸</a:t>
            </a:r>
            <a:r>
              <a:rPr lang="ja-JP" altLang="en-US" sz="1800" dirty="0"/>
              <a:t>まで船輸送された鮮魚だが、大型高瀬舟が関宿まで遡れない渇水期には布佐河岸で陸揚げされ駄馬で陸路松戸納屋河岸まで輸送された後、そこから江戸川を下って江戸に送られた。夕暮れに銚子をでた鮮魚は夜明けに布佐で積み替えられ、その日の午前中に松戸に到着、翌朝には</a:t>
            </a:r>
            <a:r>
              <a:rPr lang="ja-JP" altLang="en-US" sz="1800" dirty="0">
                <a:hlinkClick r:id="rId5"/>
              </a:rPr>
              <a:t>日本橋魚市場</a:t>
            </a:r>
            <a:r>
              <a:rPr lang="ja-JP" altLang="en-US" sz="1800" dirty="0"/>
              <a:t>に並べられたという。</a:t>
            </a:r>
            <a:br>
              <a:rPr lang="ja-JP" altLang="en-US" sz="1800" dirty="0"/>
            </a:br>
            <a:br>
              <a:rPr lang="ja-JP" altLang="en-US" sz="1800" dirty="0"/>
            </a:br>
            <a:r>
              <a:rPr lang="ja-JP" altLang="en-US" sz="1800" dirty="0"/>
              <a:t>布佐からの鮮魚街道は、</a:t>
            </a:r>
            <a:r>
              <a:rPr lang="ja-JP" altLang="en-US" sz="1800" dirty="0">
                <a:hlinkClick r:id="rId6"/>
              </a:rPr>
              <a:t>木下河岸</a:t>
            </a:r>
            <a:r>
              <a:rPr lang="ja-JP" altLang="en-US" sz="1800" dirty="0"/>
              <a:t>からの</a:t>
            </a:r>
            <a:r>
              <a:rPr lang="ja-JP" altLang="en-US" sz="1800" dirty="0">
                <a:hlinkClick r:id="rId7"/>
              </a:rPr>
              <a:t>木下街道</a:t>
            </a:r>
            <a:r>
              <a:rPr lang="ja-JP" altLang="en-US" sz="1800" dirty="0"/>
              <a:t>と鮮魚駄送をめぐって激しく競争したが、正徳</a:t>
            </a:r>
            <a:r>
              <a:rPr lang="en-US" altLang="ja-JP" sz="1800" dirty="0"/>
              <a:t>6</a:t>
            </a:r>
            <a:r>
              <a:rPr lang="ja-JP" altLang="en-US" sz="1800" dirty="0"/>
              <a:t>年（１７１６）に幕府により布佐から松戸への通し馬が認められてからは、宿場ごとに荷を積み替えるわずらわしさから木下街道が敬遠されて鮮魚街道が主流となった。鮮魚街道は鉄道輸送に取って代わられる明治３０年代まで活躍した。</a:t>
            </a:r>
            <a:endParaRPr kumimoji="1" lang="ja-JP" altLang="en-US" sz="1800" dirty="0"/>
          </a:p>
        </p:txBody>
      </p:sp>
    </p:spTree>
    <p:extLst>
      <p:ext uri="{BB962C8B-B14F-4D97-AF65-F5344CB8AC3E}">
        <p14:creationId xmlns:p14="http://schemas.microsoft.com/office/powerpoint/2010/main" val="15592686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52A33AB-3C52-4C6E-8BC2-1DBE058232BF}"/>
              </a:ext>
            </a:extLst>
          </p:cNvPr>
          <p:cNvSpPr>
            <a:spLocks noGrp="1"/>
          </p:cNvSpPr>
          <p:nvPr>
            <p:ph type="title"/>
          </p:nvPr>
        </p:nvSpPr>
        <p:spPr/>
        <p:txBody>
          <a:bodyPr/>
          <a:lstStyle/>
          <a:p>
            <a:r>
              <a:rPr kumimoji="1" lang="ja-JP" altLang="en-US" dirty="0"/>
              <a:t>外輪蒸気船の運行会社について</a:t>
            </a:r>
          </a:p>
        </p:txBody>
      </p:sp>
      <p:sp>
        <p:nvSpPr>
          <p:cNvPr id="3" name="コンテンツ プレースホルダー 2">
            <a:extLst>
              <a:ext uri="{FF2B5EF4-FFF2-40B4-BE49-F238E27FC236}">
                <a16:creationId xmlns:a16="http://schemas.microsoft.com/office/drawing/2014/main" id="{33374799-ABE6-4649-A897-7E400D2A3D31}"/>
              </a:ext>
            </a:extLst>
          </p:cNvPr>
          <p:cNvSpPr>
            <a:spLocks noGrp="1"/>
          </p:cNvSpPr>
          <p:nvPr>
            <p:ph idx="1"/>
          </p:nvPr>
        </p:nvSpPr>
        <p:spPr/>
        <p:txBody>
          <a:bodyPr/>
          <a:lstStyle/>
          <a:p>
            <a:r>
              <a:rPr kumimoji="1" lang="ja-JP" altLang="en-US" dirty="0"/>
              <a:t>鉄道が国営事業（</a:t>
            </a:r>
            <a:r>
              <a:rPr kumimoji="1" lang="en-US" altLang="ja-JP" dirty="0"/>
              <a:t>1906</a:t>
            </a:r>
            <a:r>
              <a:rPr kumimoji="1" lang="ja-JP" altLang="en-US" dirty="0"/>
              <a:t>年の鉄道国有化法以降）であったのに対し、船便は民間企業であった。</a:t>
            </a:r>
            <a:endParaRPr kumimoji="1" lang="en-US" altLang="ja-JP" dirty="0"/>
          </a:p>
          <a:p>
            <a:pPr marL="0" indent="0">
              <a:buNone/>
            </a:pPr>
            <a:r>
              <a:rPr lang="ja-JP" altLang="en-US" dirty="0"/>
              <a:t>主な会社としては</a:t>
            </a:r>
            <a:endParaRPr lang="en-US" altLang="ja-JP" dirty="0"/>
          </a:p>
          <a:p>
            <a:pPr marL="0" indent="0">
              <a:buNone/>
            </a:pPr>
            <a:r>
              <a:rPr kumimoji="1" lang="ja-JP" altLang="en-US" dirty="0"/>
              <a:t>内国海運（現在の日本通運、東京、京都、大坂の上飛脚問屋仲間が前身）</a:t>
            </a:r>
            <a:endParaRPr kumimoji="1" lang="en-US" altLang="ja-JP" dirty="0"/>
          </a:p>
          <a:p>
            <a:pPr marL="0" indent="0">
              <a:buNone/>
            </a:pPr>
            <a:r>
              <a:rPr lang="ja-JP" altLang="en-US" dirty="0"/>
              <a:t>銚子汽船（銚子の地元資本）</a:t>
            </a:r>
            <a:endParaRPr lang="en-US" altLang="ja-JP" dirty="0"/>
          </a:p>
          <a:p>
            <a:pPr marL="0" indent="0">
              <a:buNone/>
            </a:pPr>
            <a:r>
              <a:rPr lang="ja-JP" altLang="en-US" dirty="0"/>
              <a:t>吉岡家（木下の河岸問屋）</a:t>
            </a:r>
            <a:endParaRPr lang="en-US" altLang="ja-JP" dirty="0"/>
          </a:p>
          <a:p>
            <a:pPr marL="0" indent="0">
              <a:buNone/>
            </a:pPr>
            <a:r>
              <a:rPr kumimoji="1" lang="ja-JP" altLang="en-US" dirty="0"/>
              <a:t>東京湾汽船（現在の東海汽船）</a:t>
            </a:r>
            <a:endParaRPr kumimoji="1" lang="en-US" altLang="ja-JP" dirty="0"/>
          </a:p>
          <a:p>
            <a:pPr marL="0" indent="0">
              <a:buNone/>
            </a:pPr>
            <a:r>
              <a:rPr lang="ja-JP" altLang="en-US" dirty="0"/>
              <a:t>その他</a:t>
            </a:r>
            <a:endParaRPr kumimoji="1" lang="ja-JP" altLang="en-US" dirty="0"/>
          </a:p>
        </p:txBody>
      </p:sp>
    </p:spTree>
    <p:extLst>
      <p:ext uri="{BB962C8B-B14F-4D97-AF65-F5344CB8AC3E}">
        <p14:creationId xmlns:p14="http://schemas.microsoft.com/office/powerpoint/2010/main" val="22300541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6426E01-1C5B-4A5F-9A69-D746AFE620A7}"/>
              </a:ext>
            </a:extLst>
          </p:cNvPr>
          <p:cNvSpPr>
            <a:spLocks noGrp="1"/>
          </p:cNvSpPr>
          <p:nvPr>
            <p:ph type="title"/>
          </p:nvPr>
        </p:nvSpPr>
        <p:spPr/>
        <p:txBody>
          <a:bodyPr/>
          <a:lstStyle/>
          <a:p>
            <a:r>
              <a:rPr kumimoji="1" lang="ja-JP" altLang="en-US" dirty="0"/>
              <a:t>川蒸気の造船、構造</a:t>
            </a:r>
          </a:p>
        </p:txBody>
      </p:sp>
      <p:sp>
        <p:nvSpPr>
          <p:cNvPr id="3" name="コンテンツ プレースホルダー 2">
            <a:extLst>
              <a:ext uri="{FF2B5EF4-FFF2-40B4-BE49-F238E27FC236}">
                <a16:creationId xmlns:a16="http://schemas.microsoft.com/office/drawing/2014/main" id="{DC082F57-3827-42B0-A1FD-DB637BA7BE75}"/>
              </a:ext>
            </a:extLst>
          </p:cNvPr>
          <p:cNvSpPr>
            <a:spLocks noGrp="1"/>
          </p:cNvSpPr>
          <p:nvPr>
            <p:ph idx="1"/>
          </p:nvPr>
        </p:nvSpPr>
        <p:spPr>
          <a:xfrm>
            <a:off x="838200" y="1825625"/>
            <a:ext cx="10515600" cy="4667250"/>
          </a:xfrm>
        </p:spPr>
        <p:txBody>
          <a:bodyPr/>
          <a:lstStyle/>
          <a:p>
            <a:pPr marL="0" indent="0">
              <a:buNone/>
            </a:pPr>
            <a:r>
              <a:rPr kumimoji="1" lang="ja-JP" altLang="en-US" dirty="0"/>
              <a:t>代表的な蒸気船：通運丸（内国通運所属）の場合</a:t>
            </a:r>
            <a:endParaRPr kumimoji="1" lang="en-US" altLang="ja-JP" dirty="0"/>
          </a:p>
          <a:p>
            <a:pPr marL="0" indent="0">
              <a:buNone/>
            </a:pPr>
            <a:r>
              <a:rPr lang="ja-JP" altLang="en-US" dirty="0"/>
              <a:t>　造船所　石川島平野造船所、内国通運深川支店</a:t>
            </a:r>
            <a:endParaRPr lang="en-US" altLang="ja-JP" dirty="0"/>
          </a:p>
          <a:p>
            <a:pPr marL="0" indent="0">
              <a:buNone/>
            </a:pPr>
            <a:r>
              <a:rPr kumimoji="1" lang="ja-JP" altLang="en-US" dirty="0"/>
              <a:t>　建造数　</a:t>
            </a:r>
            <a:r>
              <a:rPr kumimoji="1" lang="en-US" altLang="ja-JP" dirty="0"/>
              <a:t>87</a:t>
            </a:r>
            <a:r>
              <a:rPr kumimoji="1" lang="ja-JP" altLang="en-US" dirty="0"/>
              <a:t>隻</a:t>
            </a:r>
            <a:endParaRPr kumimoji="1" lang="en-US" altLang="ja-JP" dirty="0"/>
          </a:p>
          <a:p>
            <a:pPr marL="0" indent="0">
              <a:buNone/>
            </a:pPr>
            <a:r>
              <a:rPr lang="ja-JP" altLang="en-US" dirty="0"/>
              <a:t>　大きさ　縦　　</a:t>
            </a:r>
            <a:r>
              <a:rPr lang="en-US" altLang="ja-JP" dirty="0"/>
              <a:t>84.85</a:t>
            </a:r>
            <a:r>
              <a:rPr lang="ja-JP" altLang="en-US" dirty="0"/>
              <a:t>尺（約</a:t>
            </a:r>
            <a:r>
              <a:rPr lang="en-US" altLang="ja-JP" dirty="0"/>
              <a:t>27.9</a:t>
            </a:r>
            <a:r>
              <a:rPr lang="ja-JP" altLang="en-US" dirty="0"/>
              <a:t>メートル）</a:t>
            </a:r>
            <a:endParaRPr lang="en-US" altLang="ja-JP" dirty="0"/>
          </a:p>
          <a:p>
            <a:pPr marL="0" indent="0">
              <a:buNone/>
            </a:pPr>
            <a:r>
              <a:rPr kumimoji="1" lang="ja-JP" altLang="en-US" dirty="0"/>
              <a:t>　　　　　幅　　</a:t>
            </a:r>
            <a:r>
              <a:rPr kumimoji="1" lang="en-US" altLang="ja-JP" dirty="0"/>
              <a:t>12,45</a:t>
            </a:r>
            <a:r>
              <a:rPr kumimoji="1" lang="ja-JP" altLang="en-US" dirty="0"/>
              <a:t>尺（約</a:t>
            </a:r>
            <a:r>
              <a:rPr kumimoji="1" lang="en-US" altLang="ja-JP" dirty="0"/>
              <a:t>3.8</a:t>
            </a:r>
            <a:r>
              <a:rPr kumimoji="1" lang="ja-JP" altLang="en-US" dirty="0"/>
              <a:t>メートル）</a:t>
            </a:r>
            <a:endParaRPr kumimoji="1" lang="en-US" altLang="ja-JP" dirty="0"/>
          </a:p>
          <a:p>
            <a:pPr marL="0" indent="0">
              <a:buNone/>
            </a:pPr>
            <a:r>
              <a:rPr lang="ja-JP" altLang="en-US" dirty="0"/>
              <a:t>　　　　　深さ　　</a:t>
            </a:r>
            <a:r>
              <a:rPr lang="en-US" altLang="ja-JP" dirty="0"/>
              <a:t>5.2</a:t>
            </a:r>
            <a:r>
              <a:rPr lang="ja-JP" altLang="en-US" dirty="0"/>
              <a:t>尺（</a:t>
            </a:r>
            <a:r>
              <a:rPr lang="en-US" altLang="ja-JP" dirty="0"/>
              <a:t>1.6</a:t>
            </a:r>
            <a:r>
              <a:rPr lang="ja-JP" altLang="en-US" dirty="0"/>
              <a:t>メートル）</a:t>
            </a:r>
            <a:endParaRPr lang="en-US" altLang="ja-JP" dirty="0"/>
          </a:p>
          <a:p>
            <a:pPr marL="0" indent="0">
              <a:buNone/>
            </a:pPr>
            <a:r>
              <a:rPr kumimoji="1" lang="ja-JP" altLang="en-US" dirty="0"/>
              <a:t>　定員　　</a:t>
            </a:r>
            <a:r>
              <a:rPr kumimoji="1" lang="en-US" altLang="ja-JP" dirty="0"/>
              <a:t>148</a:t>
            </a:r>
            <a:r>
              <a:rPr kumimoji="1" lang="ja-JP" altLang="en-US" dirty="0"/>
              <a:t>人（第４銚子丸の場合）</a:t>
            </a:r>
            <a:endParaRPr kumimoji="1" lang="en-US" altLang="ja-JP" dirty="0"/>
          </a:p>
          <a:p>
            <a:pPr marL="0" indent="0">
              <a:buNone/>
            </a:pPr>
            <a:r>
              <a:rPr lang="ja-JP" altLang="en-US" dirty="0"/>
              <a:t>　トン数　最大　</a:t>
            </a:r>
            <a:r>
              <a:rPr lang="en-US" altLang="ja-JP" dirty="0"/>
              <a:t>131</a:t>
            </a:r>
            <a:r>
              <a:rPr lang="ja-JP" altLang="en-US" dirty="0"/>
              <a:t>トン、最小５トン</a:t>
            </a:r>
            <a:endParaRPr lang="en-US" altLang="ja-JP" dirty="0"/>
          </a:p>
          <a:p>
            <a:pPr marL="0" indent="0">
              <a:buNone/>
            </a:pPr>
            <a:r>
              <a:rPr kumimoji="1" lang="ja-JP" altLang="en-US" dirty="0"/>
              <a:t>　最大速力　</a:t>
            </a:r>
            <a:r>
              <a:rPr kumimoji="1" lang="en-US" altLang="ja-JP" dirty="0"/>
              <a:t>5.5Km</a:t>
            </a:r>
            <a:r>
              <a:rPr kumimoji="1" lang="ja-JP" altLang="en-US" dirty="0"/>
              <a:t>～</a:t>
            </a:r>
            <a:r>
              <a:rPr kumimoji="1" lang="en-US" altLang="ja-JP" dirty="0"/>
              <a:t>11.1Km</a:t>
            </a:r>
            <a:endParaRPr kumimoji="1" lang="ja-JP" altLang="en-US" dirty="0"/>
          </a:p>
        </p:txBody>
      </p:sp>
    </p:spTree>
    <p:extLst>
      <p:ext uri="{BB962C8B-B14F-4D97-AF65-F5344CB8AC3E}">
        <p14:creationId xmlns:p14="http://schemas.microsoft.com/office/powerpoint/2010/main" val="5725531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F8A94BA-F1D8-4763-83AC-49C813C8C985}"/>
              </a:ext>
            </a:extLst>
          </p:cNvPr>
          <p:cNvSpPr>
            <a:spLocks noGrp="1"/>
          </p:cNvSpPr>
          <p:nvPr>
            <p:ph type="title"/>
          </p:nvPr>
        </p:nvSpPr>
        <p:spPr/>
        <p:txBody>
          <a:bodyPr/>
          <a:lstStyle/>
          <a:p>
            <a:r>
              <a:rPr kumimoji="1" lang="ja-JP" altLang="en-US" dirty="0"/>
              <a:t>今日の講義のポイント</a:t>
            </a:r>
          </a:p>
        </p:txBody>
      </p:sp>
      <p:sp>
        <p:nvSpPr>
          <p:cNvPr id="3" name="コンテンツ プレースホルダー 2">
            <a:extLst>
              <a:ext uri="{FF2B5EF4-FFF2-40B4-BE49-F238E27FC236}">
                <a16:creationId xmlns:a16="http://schemas.microsoft.com/office/drawing/2014/main" id="{413D255A-5DF9-4D89-AFF6-15A97E146261}"/>
              </a:ext>
            </a:extLst>
          </p:cNvPr>
          <p:cNvSpPr>
            <a:spLocks noGrp="1"/>
          </p:cNvSpPr>
          <p:nvPr>
            <p:ph idx="1"/>
          </p:nvPr>
        </p:nvSpPr>
        <p:spPr>
          <a:xfrm>
            <a:off x="838200" y="1825624"/>
            <a:ext cx="10794558" cy="4734201"/>
          </a:xfrm>
        </p:spPr>
        <p:txBody>
          <a:bodyPr>
            <a:normAutofit/>
          </a:bodyPr>
          <a:lstStyle/>
          <a:p>
            <a:pPr marL="0" indent="0">
              <a:buNone/>
            </a:pPr>
            <a:r>
              <a:rPr kumimoji="1" lang="ja-JP" altLang="en-US" dirty="0"/>
              <a:t>１　利根川の歴史</a:t>
            </a:r>
            <a:endParaRPr kumimoji="1" lang="en-US" altLang="ja-JP" dirty="0"/>
          </a:p>
          <a:p>
            <a:pPr marL="0" indent="0">
              <a:buNone/>
            </a:pPr>
            <a:r>
              <a:rPr lang="ja-JP" altLang="en-US" dirty="0"/>
              <a:t>　　中央政権（奈良・京都）から東国への移動上の大きな障害</a:t>
            </a:r>
            <a:endParaRPr kumimoji="1" lang="en-US" altLang="ja-JP" dirty="0"/>
          </a:p>
          <a:p>
            <a:pPr marL="0" indent="0">
              <a:buNone/>
            </a:pPr>
            <a:r>
              <a:rPr kumimoji="1" lang="ja-JP" altLang="en-US" dirty="0"/>
              <a:t>　　江戸時代の付け替え→江戸の水害被害の軽減</a:t>
            </a:r>
            <a:endParaRPr kumimoji="1" lang="en-US" altLang="ja-JP" dirty="0"/>
          </a:p>
          <a:p>
            <a:pPr marL="0" indent="0">
              <a:buNone/>
            </a:pPr>
            <a:r>
              <a:rPr lang="ja-JP" altLang="en-US" dirty="0"/>
              <a:t>　　北関東、東北地方から江戸への物資輸送の通路として利用</a:t>
            </a:r>
            <a:endParaRPr kumimoji="1" lang="en-US" altLang="ja-JP" dirty="0"/>
          </a:p>
          <a:p>
            <a:pPr marL="0" indent="0">
              <a:buNone/>
            </a:pPr>
            <a:r>
              <a:rPr lang="ja-JP" altLang="en-US" dirty="0"/>
              <a:t>２　明治以降の利根川の水運</a:t>
            </a:r>
            <a:endParaRPr lang="en-US" altLang="ja-JP" dirty="0"/>
          </a:p>
          <a:p>
            <a:pPr marL="0" indent="0">
              <a:buNone/>
            </a:pPr>
            <a:r>
              <a:rPr kumimoji="1" lang="ja-JP" altLang="en-US" dirty="0"/>
              <a:t>　　利根川流域と東京を結ぶ旅客・貨物の輸送通路として利用</a:t>
            </a:r>
            <a:endParaRPr kumimoji="1" lang="en-US" altLang="ja-JP" dirty="0"/>
          </a:p>
          <a:p>
            <a:pPr marL="0" indent="0">
              <a:buNone/>
            </a:pPr>
            <a:r>
              <a:rPr lang="ja-JP" altLang="en-US" dirty="0"/>
              <a:t>　　蒸気船による定期航路の開設</a:t>
            </a:r>
            <a:endParaRPr lang="en-US" altLang="ja-JP" dirty="0"/>
          </a:p>
          <a:p>
            <a:pPr marL="0" indent="0">
              <a:buNone/>
            </a:pPr>
            <a:r>
              <a:rPr kumimoji="1" lang="ja-JP" altLang="en-US" dirty="0"/>
              <a:t>３　千葉県の道路と利根川</a:t>
            </a:r>
            <a:endParaRPr kumimoji="1" lang="en-US" altLang="ja-JP" dirty="0"/>
          </a:p>
          <a:p>
            <a:pPr marL="0" indent="0">
              <a:buNone/>
            </a:pPr>
            <a:r>
              <a:rPr lang="ja-JP" altLang="en-US" dirty="0"/>
              <a:t>　　東京への物資輸送ルート　船、鉄道、道路</a:t>
            </a:r>
            <a:r>
              <a:rPr lang="en-US" altLang="ja-JP" dirty="0"/>
              <a:t>3</a:t>
            </a:r>
            <a:r>
              <a:rPr lang="ja-JP" altLang="en-US" dirty="0"/>
              <a:t>者間の連結と競合</a:t>
            </a:r>
            <a:endParaRPr kumimoji="1" lang="ja-JP" altLang="en-US" dirty="0"/>
          </a:p>
        </p:txBody>
      </p:sp>
    </p:spTree>
    <p:extLst>
      <p:ext uri="{BB962C8B-B14F-4D97-AF65-F5344CB8AC3E}">
        <p14:creationId xmlns:p14="http://schemas.microsoft.com/office/powerpoint/2010/main" val="24348462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8994D09-FB93-48C6-9DAB-543B546FBC1C}"/>
              </a:ext>
            </a:extLst>
          </p:cNvPr>
          <p:cNvSpPr>
            <a:spLocks noGrp="1"/>
          </p:cNvSpPr>
          <p:nvPr>
            <p:ph type="title"/>
          </p:nvPr>
        </p:nvSpPr>
        <p:spPr/>
        <p:txBody>
          <a:bodyPr/>
          <a:lstStyle/>
          <a:p>
            <a:r>
              <a:rPr kumimoji="1" lang="ja-JP" altLang="en-US" dirty="0"/>
              <a:t>明治初期の関東地方の河川航路</a:t>
            </a:r>
          </a:p>
        </p:txBody>
      </p:sp>
      <p:sp>
        <p:nvSpPr>
          <p:cNvPr id="3" name="コンテンツ プレースホルダー 2">
            <a:extLst>
              <a:ext uri="{FF2B5EF4-FFF2-40B4-BE49-F238E27FC236}">
                <a16:creationId xmlns:a16="http://schemas.microsoft.com/office/drawing/2014/main" id="{3DB365BF-5A34-454B-BF4D-4B4273E9158E}"/>
              </a:ext>
            </a:extLst>
          </p:cNvPr>
          <p:cNvSpPr>
            <a:spLocks noGrp="1"/>
          </p:cNvSpPr>
          <p:nvPr>
            <p:ph idx="1"/>
          </p:nvPr>
        </p:nvSpPr>
        <p:spPr/>
        <p:txBody>
          <a:bodyPr/>
          <a:lstStyle/>
          <a:p>
            <a:pPr marL="0" indent="0">
              <a:buNone/>
            </a:pPr>
            <a:r>
              <a:rPr kumimoji="1" lang="ja-JP" altLang="en-US" dirty="0"/>
              <a:t>明治</a:t>
            </a:r>
            <a:r>
              <a:rPr kumimoji="1" lang="en-US" altLang="ja-JP" dirty="0"/>
              <a:t>21</a:t>
            </a:r>
            <a:r>
              <a:rPr kumimoji="1" lang="ja-JP" altLang="en-US" dirty="0"/>
              <a:t>年ころの定期航路</a:t>
            </a:r>
            <a:endParaRPr kumimoji="1" lang="en-US" altLang="ja-JP" dirty="0"/>
          </a:p>
          <a:p>
            <a:r>
              <a:rPr kumimoji="1" lang="ja-JP" altLang="en-US" dirty="0"/>
              <a:t>東京～行徳（汽船</a:t>
            </a:r>
            <a:r>
              <a:rPr kumimoji="1" lang="en-US" altLang="ja-JP" dirty="0"/>
              <a:t>6</a:t>
            </a:r>
            <a:r>
              <a:rPr kumimoji="1" lang="ja-JP" altLang="en-US" dirty="0"/>
              <a:t>隻、毎日</a:t>
            </a:r>
            <a:r>
              <a:rPr kumimoji="1" lang="en-US" altLang="ja-JP" dirty="0"/>
              <a:t>13</a:t>
            </a:r>
            <a:r>
              <a:rPr kumimoji="1" lang="ja-JP" altLang="en-US" dirty="0"/>
              <a:t>便）</a:t>
            </a:r>
            <a:endParaRPr kumimoji="1" lang="en-US" altLang="ja-JP" dirty="0"/>
          </a:p>
          <a:p>
            <a:r>
              <a:rPr lang="ja-JP" altLang="en-US" dirty="0"/>
              <a:t>東京～鉾田・銚子線（</a:t>
            </a:r>
            <a:r>
              <a:rPr lang="en-US" altLang="ja-JP" dirty="0"/>
              <a:t>1</a:t>
            </a:r>
            <a:r>
              <a:rPr lang="ja-JP" altLang="en-US" dirty="0"/>
              <a:t>日</a:t>
            </a:r>
            <a:r>
              <a:rPr lang="en-US" altLang="ja-JP" dirty="0"/>
              <a:t>3</a:t>
            </a:r>
            <a:r>
              <a:rPr lang="ja-JP" altLang="en-US" dirty="0"/>
              <a:t>便、</a:t>
            </a:r>
            <a:r>
              <a:rPr lang="en-US" altLang="ja-JP" dirty="0"/>
              <a:t>3</a:t>
            </a:r>
            <a:r>
              <a:rPr lang="ja-JP" altLang="en-US" dirty="0"/>
              <a:t>隻）</a:t>
            </a:r>
            <a:endParaRPr lang="en-US" altLang="ja-JP" dirty="0"/>
          </a:p>
          <a:p>
            <a:r>
              <a:rPr kumimoji="1" lang="ja-JP" altLang="en-US" dirty="0"/>
              <a:t>東京～下田（汽船</a:t>
            </a:r>
            <a:r>
              <a:rPr kumimoji="1" lang="en-US" altLang="ja-JP" dirty="0"/>
              <a:t>1</a:t>
            </a:r>
            <a:r>
              <a:rPr kumimoji="1" lang="ja-JP" altLang="en-US" dirty="0"/>
              <a:t>隻）</a:t>
            </a:r>
            <a:endParaRPr kumimoji="1" lang="en-US" altLang="ja-JP" dirty="0"/>
          </a:p>
          <a:p>
            <a:r>
              <a:rPr lang="ja-JP" altLang="en-US" dirty="0"/>
              <a:t>東京～三崎（汽船</a:t>
            </a:r>
            <a:r>
              <a:rPr lang="en-US" altLang="ja-JP" dirty="0"/>
              <a:t>1</a:t>
            </a:r>
            <a:r>
              <a:rPr lang="ja-JP" altLang="en-US" dirty="0"/>
              <a:t>隻、三浦半島）</a:t>
            </a:r>
            <a:endParaRPr lang="en-US" altLang="ja-JP" dirty="0"/>
          </a:p>
          <a:p>
            <a:r>
              <a:rPr lang="ja-JP" altLang="en-US" dirty="0"/>
              <a:t>東京～館山（汽船</a:t>
            </a:r>
            <a:r>
              <a:rPr lang="en-US" altLang="ja-JP" dirty="0"/>
              <a:t>4</a:t>
            </a:r>
            <a:r>
              <a:rPr lang="ja-JP" altLang="en-US" dirty="0"/>
              <a:t>隻）</a:t>
            </a:r>
            <a:endParaRPr lang="en-US" altLang="ja-JP" dirty="0"/>
          </a:p>
          <a:p>
            <a:endParaRPr kumimoji="1" lang="ja-JP" altLang="en-US" dirty="0"/>
          </a:p>
        </p:txBody>
      </p:sp>
    </p:spTree>
    <p:extLst>
      <p:ext uri="{BB962C8B-B14F-4D97-AF65-F5344CB8AC3E}">
        <p14:creationId xmlns:p14="http://schemas.microsoft.com/office/powerpoint/2010/main" val="2345036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517FA56-3EEF-403E-BE3A-2C34DF7AFFC4}"/>
              </a:ext>
            </a:extLst>
          </p:cNvPr>
          <p:cNvSpPr>
            <a:spLocks noGrp="1"/>
          </p:cNvSpPr>
          <p:nvPr>
            <p:ph type="title"/>
          </p:nvPr>
        </p:nvSpPr>
        <p:spPr/>
        <p:txBody>
          <a:bodyPr>
            <a:normAutofit/>
          </a:bodyPr>
          <a:lstStyle/>
          <a:p>
            <a:r>
              <a:rPr kumimoji="1" lang="ja-JP" altLang="en-US" dirty="0"/>
              <a:t>蒸気船（川蒸気）運航会社間の競争</a:t>
            </a:r>
            <a:br>
              <a:rPr kumimoji="1" lang="en-US" altLang="ja-JP" dirty="0"/>
            </a:br>
            <a:r>
              <a:rPr kumimoji="1" lang="en-US" altLang="ja-JP" sz="3100" dirty="0"/>
              <a:t>『</a:t>
            </a:r>
            <a:r>
              <a:rPr kumimoji="1" lang="ja-JP" altLang="en-US" sz="3100" dirty="0"/>
              <a:t>川の上の近代</a:t>
            </a:r>
            <a:r>
              <a:rPr kumimoji="1" lang="en-US" altLang="ja-JP" sz="3100" dirty="0"/>
              <a:t>』</a:t>
            </a:r>
            <a:r>
              <a:rPr kumimoji="1" lang="ja-JP" altLang="en-US" sz="3100" dirty="0"/>
              <a:t>川蒸気合同展実行委員会編（</a:t>
            </a:r>
            <a:r>
              <a:rPr kumimoji="1" lang="en-US" altLang="ja-JP" sz="3100" dirty="0"/>
              <a:t>2007</a:t>
            </a:r>
            <a:r>
              <a:rPr kumimoji="1" lang="ja-JP" altLang="en-US" sz="3100" dirty="0"/>
              <a:t>年）</a:t>
            </a:r>
          </a:p>
        </p:txBody>
      </p:sp>
      <p:sp>
        <p:nvSpPr>
          <p:cNvPr id="3" name="コンテンツ プレースホルダー 2">
            <a:extLst>
              <a:ext uri="{FF2B5EF4-FFF2-40B4-BE49-F238E27FC236}">
                <a16:creationId xmlns:a16="http://schemas.microsoft.com/office/drawing/2014/main" id="{6A401702-F59E-479F-870B-39E92766872E}"/>
              </a:ext>
            </a:extLst>
          </p:cNvPr>
          <p:cNvSpPr>
            <a:spLocks noGrp="1"/>
          </p:cNvSpPr>
          <p:nvPr>
            <p:ph idx="1"/>
          </p:nvPr>
        </p:nvSpPr>
        <p:spPr>
          <a:xfrm>
            <a:off x="413468" y="1825625"/>
            <a:ext cx="11465781" cy="4351338"/>
          </a:xfrm>
        </p:spPr>
        <p:txBody>
          <a:bodyPr>
            <a:normAutofit fontScale="77500" lnSpcReduction="20000"/>
          </a:bodyPr>
          <a:lstStyle/>
          <a:p>
            <a:pPr marL="0" indent="0">
              <a:buNone/>
            </a:pPr>
            <a:r>
              <a:rPr kumimoji="1" lang="ja-JP" altLang="en-US" dirty="0"/>
              <a:t>明治</a:t>
            </a:r>
            <a:r>
              <a:rPr kumimoji="1" lang="en-US" altLang="ja-JP" dirty="0"/>
              <a:t>9</a:t>
            </a:r>
            <a:r>
              <a:rPr kumimoji="1" lang="ja-JP" altLang="en-US" dirty="0"/>
              <a:t>年　木下～銚子間の運行開始と競争</a:t>
            </a:r>
            <a:endParaRPr kumimoji="1" lang="en-US" altLang="ja-JP" dirty="0"/>
          </a:p>
          <a:p>
            <a:pPr marL="0" indent="0">
              <a:buNone/>
            </a:pPr>
            <a:r>
              <a:rPr lang="ja-JP" altLang="en-US" dirty="0"/>
              <a:t>　利根川丸、盛運丸、信義丸（おいらん丸）</a:t>
            </a:r>
            <a:endParaRPr lang="en-US" altLang="ja-JP" dirty="0"/>
          </a:p>
          <a:p>
            <a:pPr marL="0" indent="0">
              <a:buNone/>
            </a:pPr>
            <a:r>
              <a:rPr kumimoji="1" lang="ja-JP" altLang="en-US" dirty="0"/>
              <a:t>明治</a:t>
            </a:r>
            <a:r>
              <a:rPr kumimoji="1" lang="en-US" altLang="ja-JP" dirty="0"/>
              <a:t>10</a:t>
            </a:r>
            <a:r>
              <a:rPr kumimoji="1" lang="ja-JP" altLang="en-US" dirty="0"/>
              <a:t>年代　東京と北関東の主要都市を結ぶ航路の計画が増加</a:t>
            </a:r>
            <a:endParaRPr kumimoji="1" lang="en-US" altLang="ja-JP" dirty="0"/>
          </a:p>
          <a:p>
            <a:pPr marL="0" indent="0">
              <a:buNone/>
            </a:pPr>
            <a:r>
              <a:rPr lang="ja-JP" altLang="en-US" dirty="0"/>
              <a:t>　　東京～足利</a:t>
            </a:r>
            <a:endParaRPr lang="en-US" altLang="ja-JP" dirty="0"/>
          </a:p>
          <a:p>
            <a:pPr marL="0" indent="0">
              <a:buNone/>
            </a:pPr>
            <a:r>
              <a:rPr kumimoji="1" lang="ja-JP" altLang="en-US" dirty="0"/>
              <a:t>　　東京～川越（明治</a:t>
            </a:r>
            <a:r>
              <a:rPr kumimoji="1" lang="en-US" altLang="ja-JP" dirty="0"/>
              <a:t>14</a:t>
            </a:r>
            <a:r>
              <a:rPr kumimoji="1" lang="ja-JP" altLang="en-US" dirty="0"/>
              <a:t>年より川越丸で運行開始）</a:t>
            </a:r>
            <a:endParaRPr kumimoji="1" lang="en-US" altLang="ja-JP" dirty="0"/>
          </a:p>
          <a:p>
            <a:pPr marL="0" indent="0">
              <a:buNone/>
            </a:pPr>
            <a:r>
              <a:rPr lang="ja-JP" altLang="en-US" dirty="0"/>
              <a:t>業者の乱立により過当競争が発生（明治</a:t>
            </a:r>
            <a:r>
              <a:rPr lang="en-US" altLang="ja-JP" dirty="0"/>
              <a:t>15</a:t>
            </a:r>
            <a:r>
              <a:rPr lang="ja-JP" altLang="en-US" dirty="0"/>
              <a:t>～</a:t>
            </a:r>
            <a:r>
              <a:rPr lang="en-US" altLang="ja-JP" dirty="0"/>
              <a:t>17</a:t>
            </a:r>
            <a:r>
              <a:rPr lang="ja-JP" altLang="en-US" dirty="0"/>
              <a:t>年ころ）</a:t>
            </a:r>
            <a:endParaRPr lang="en-US" altLang="ja-JP" dirty="0"/>
          </a:p>
          <a:p>
            <a:pPr marL="0" indent="0">
              <a:buNone/>
            </a:pPr>
            <a:r>
              <a:rPr kumimoji="1" lang="ja-JP" altLang="en-US" dirty="0"/>
              <a:t>　運賃引き下げ競争　東京～銚子　通運丸：</a:t>
            </a:r>
            <a:r>
              <a:rPr lang="ja-JP" altLang="en-US" dirty="0"/>
              <a:t>１円</a:t>
            </a:r>
            <a:endParaRPr lang="en-US" altLang="ja-JP" dirty="0"/>
          </a:p>
          <a:p>
            <a:pPr marL="0" indent="0">
              <a:buNone/>
            </a:pPr>
            <a:r>
              <a:rPr kumimoji="1" lang="ja-JP" altLang="en-US" dirty="0"/>
              <a:t>　　　　　　　　　　　　　　　　銚子汽船：弁当付きで</a:t>
            </a:r>
            <a:r>
              <a:rPr kumimoji="1" lang="en-US" altLang="ja-JP" dirty="0"/>
              <a:t>81</a:t>
            </a:r>
            <a:r>
              <a:rPr kumimoji="1" lang="ja-JP" altLang="en-US" dirty="0"/>
              <a:t>銭</a:t>
            </a:r>
            <a:endParaRPr kumimoji="1" lang="en-US" altLang="ja-JP" dirty="0"/>
          </a:p>
          <a:p>
            <a:pPr marL="0" indent="0">
              <a:buNone/>
            </a:pPr>
            <a:r>
              <a:rPr lang="ja-JP" altLang="en-US" dirty="0"/>
              <a:t>　　　　　　　　　　　　　　　　いろは丸：</a:t>
            </a:r>
            <a:r>
              <a:rPr lang="en-US" altLang="ja-JP" dirty="0"/>
              <a:t>50</a:t>
            </a:r>
            <a:r>
              <a:rPr lang="ja-JP" altLang="en-US" dirty="0"/>
              <a:t>銭</a:t>
            </a:r>
            <a:endParaRPr lang="en-US" altLang="ja-JP" dirty="0"/>
          </a:p>
          <a:p>
            <a:pPr marL="0" indent="0">
              <a:buNone/>
            </a:pPr>
            <a:r>
              <a:rPr kumimoji="1" lang="ja-JP" altLang="en-US" dirty="0"/>
              <a:t>　料金引き下げ競争により経営が悪化（銚子汽船では客単価が</a:t>
            </a:r>
            <a:r>
              <a:rPr kumimoji="1" lang="en-US" altLang="ja-JP" dirty="0"/>
              <a:t>25</a:t>
            </a:r>
            <a:r>
              <a:rPr kumimoji="1" lang="ja-JP" altLang="en-US" dirty="0"/>
              <a:t>％減少）</a:t>
            </a:r>
            <a:endParaRPr kumimoji="1" lang="en-US" altLang="ja-JP" dirty="0"/>
          </a:p>
          <a:p>
            <a:pPr marL="0" indent="0">
              <a:buNone/>
            </a:pPr>
            <a:r>
              <a:rPr lang="ja-JP" altLang="en-US" dirty="0"/>
              <a:t>鉄道との競合もあり、明治</a:t>
            </a:r>
            <a:r>
              <a:rPr lang="en-US" altLang="ja-JP" dirty="0"/>
              <a:t>30</a:t>
            </a:r>
            <a:r>
              <a:rPr lang="ja-JP" altLang="en-US" dirty="0"/>
              <a:t>年頃までに内国海運、銚子汽船、吉岡廻漕店に集約</a:t>
            </a:r>
            <a:endParaRPr lang="en-US" altLang="ja-JP" dirty="0"/>
          </a:p>
          <a:p>
            <a:pPr marL="0" indent="0">
              <a:buNone/>
            </a:pPr>
            <a:r>
              <a:rPr kumimoji="1" lang="ja-JP" altLang="en-US" dirty="0"/>
              <a:t>最終的には内国通運と銚子汽船に集約（吉岡回漕店は銚子汽船に合併）</a:t>
            </a:r>
            <a:endParaRPr kumimoji="1" lang="en-US" altLang="ja-JP" dirty="0"/>
          </a:p>
          <a:p>
            <a:pPr marL="0" indent="0">
              <a:buNone/>
            </a:pPr>
            <a:endParaRPr kumimoji="1" lang="en-US" altLang="ja-JP" dirty="0"/>
          </a:p>
          <a:p>
            <a:pPr marL="0" indent="0">
              <a:buNone/>
            </a:pPr>
            <a:endParaRPr kumimoji="1" lang="en-US" altLang="ja-JP" dirty="0"/>
          </a:p>
          <a:p>
            <a:pPr marL="0" indent="0">
              <a:buNone/>
            </a:pPr>
            <a:endParaRPr kumimoji="1" lang="ja-JP" altLang="en-US" dirty="0"/>
          </a:p>
        </p:txBody>
      </p:sp>
    </p:spTree>
    <p:extLst>
      <p:ext uri="{BB962C8B-B14F-4D97-AF65-F5344CB8AC3E}">
        <p14:creationId xmlns:p14="http://schemas.microsoft.com/office/powerpoint/2010/main" val="39967836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08DD836-2945-4609-B82F-9D3CF2117379}"/>
              </a:ext>
            </a:extLst>
          </p:cNvPr>
          <p:cNvSpPr>
            <a:spLocks noGrp="1"/>
          </p:cNvSpPr>
          <p:nvPr>
            <p:ph type="title"/>
          </p:nvPr>
        </p:nvSpPr>
        <p:spPr/>
        <p:txBody>
          <a:bodyPr/>
          <a:lstStyle/>
          <a:p>
            <a:r>
              <a:rPr kumimoji="1" lang="ja-JP" altLang="en-US" dirty="0"/>
              <a:t>　　　　蒸気船</a:t>
            </a:r>
            <a:r>
              <a:rPr kumimoji="1" lang="en-US" altLang="ja-JP" dirty="0"/>
              <a:t>VS</a:t>
            </a:r>
            <a:r>
              <a:rPr kumimoji="1" lang="ja-JP" altLang="en-US" dirty="0"/>
              <a:t>鉄道</a:t>
            </a:r>
            <a:br>
              <a:rPr kumimoji="1" lang="en-US" altLang="ja-JP" dirty="0"/>
            </a:br>
            <a:r>
              <a:rPr kumimoji="1" lang="ja-JP" altLang="en-US" dirty="0"/>
              <a:t>東京～千葉間の所要時間と運賃</a:t>
            </a:r>
          </a:p>
        </p:txBody>
      </p:sp>
      <p:sp>
        <p:nvSpPr>
          <p:cNvPr id="3" name="コンテンツ プレースホルダー 2">
            <a:extLst>
              <a:ext uri="{FF2B5EF4-FFF2-40B4-BE49-F238E27FC236}">
                <a16:creationId xmlns:a16="http://schemas.microsoft.com/office/drawing/2014/main" id="{A31CA4A0-754C-4F9C-A621-479742117110}"/>
              </a:ext>
            </a:extLst>
          </p:cNvPr>
          <p:cNvSpPr>
            <a:spLocks noGrp="1"/>
          </p:cNvSpPr>
          <p:nvPr>
            <p:ph idx="1"/>
          </p:nvPr>
        </p:nvSpPr>
        <p:spPr>
          <a:xfrm>
            <a:off x="838199" y="1825625"/>
            <a:ext cx="10722997" cy="4351338"/>
          </a:xfrm>
        </p:spPr>
        <p:txBody>
          <a:bodyPr>
            <a:normAutofit fontScale="85000" lnSpcReduction="20000"/>
          </a:bodyPr>
          <a:lstStyle/>
          <a:p>
            <a:pPr marL="0" indent="0">
              <a:buNone/>
            </a:pPr>
            <a:r>
              <a:rPr kumimoji="1" lang="ja-JP" altLang="en-US" dirty="0"/>
              <a:t>東京～銚子（明治</a:t>
            </a:r>
            <a:r>
              <a:rPr kumimoji="1" lang="en-US" altLang="ja-JP" dirty="0"/>
              <a:t>32</a:t>
            </a:r>
            <a:r>
              <a:rPr kumimoji="1" lang="ja-JP" altLang="en-US" dirty="0"/>
              <a:t>年</a:t>
            </a:r>
            <a:r>
              <a:rPr kumimoji="1" lang="en-US" altLang="ja-JP" dirty="0"/>
              <a:t>4</a:t>
            </a:r>
            <a:r>
              <a:rPr kumimoji="1" lang="ja-JP" altLang="en-US" dirty="0"/>
              <a:t>月）</a:t>
            </a:r>
            <a:endParaRPr kumimoji="1" lang="en-US" altLang="ja-JP" dirty="0"/>
          </a:p>
          <a:p>
            <a:pPr marL="0" indent="0">
              <a:buNone/>
            </a:pPr>
            <a:r>
              <a:rPr kumimoji="1" lang="ja-JP" altLang="en-US" dirty="0"/>
              <a:t>　利根川経由　蒸気船</a:t>
            </a:r>
            <a:endParaRPr kumimoji="1" lang="en-US" altLang="ja-JP" dirty="0"/>
          </a:p>
          <a:p>
            <a:pPr marL="0" indent="0">
              <a:buNone/>
            </a:pPr>
            <a:r>
              <a:rPr lang="ja-JP" altLang="en-US" dirty="0"/>
              <a:t>　　東京（蛎殻町）～銚子　</a:t>
            </a:r>
            <a:r>
              <a:rPr lang="en-US" altLang="ja-JP" dirty="0"/>
              <a:t>18</a:t>
            </a:r>
            <a:r>
              <a:rPr lang="ja-JP" altLang="en-US" dirty="0"/>
              <a:t>時間</a:t>
            </a:r>
            <a:r>
              <a:rPr lang="en-US" altLang="ja-JP" dirty="0"/>
              <a:t>20</a:t>
            </a:r>
            <a:r>
              <a:rPr lang="ja-JP" altLang="en-US" dirty="0"/>
              <a:t>分　　</a:t>
            </a:r>
            <a:r>
              <a:rPr lang="en-US" altLang="ja-JP" dirty="0"/>
              <a:t>55</a:t>
            </a:r>
            <a:r>
              <a:rPr lang="ja-JP" altLang="en-US" dirty="0"/>
              <a:t>銭</a:t>
            </a:r>
            <a:endParaRPr lang="en-US" altLang="ja-JP" dirty="0"/>
          </a:p>
          <a:p>
            <a:pPr marL="0" indent="0">
              <a:buNone/>
            </a:pPr>
            <a:r>
              <a:rPr kumimoji="1" lang="ja-JP" altLang="en-US" dirty="0"/>
              <a:t>　鉄道　</a:t>
            </a:r>
            <a:endParaRPr kumimoji="1" lang="en-US" altLang="ja-JP" dirty="0"/>
          </a:p>
          <a:p>
            <a:pPr marL="0" indent="0">
              <a:buNone/>
            </a:pPr>
            <a:r>
              <a:rPr lang="ja-JP" altLang="en-US" dirty="0"/>
              <a:t>　　両国～銚子　４時間</a:t>
            </a:r>
            <a:r>
              <a:rPr lang="en-US" altLang="ja-JP" dirty="0"/>
              <a:t>10</a:t>
            </a:r>
            <a:r>
              <a:rPr lang="ja-JP" altLang="en-US" dirty="0"/>
              <a:t>分～</a:t>
            </a:r>
            <a:r>
              <a:rPr lang="en-US" altLang="ja-JP" dirty="0"/>
              <a:t>5</a:t>
            </a:r>
            <a:r>
              <a:rPr lang="ja-JP" altLang="en-US" dirty="0"/>
              <a:t>時間</a:t>
            </a:r>
            <a:r>
              <a:rPr lang="en-US" altLang="ja-JP" dirty="0"/>
              <a:t>15</a:t>
            </a:r>
            <a:r>
              <a:rPr lang="ja-JP" altLang="en-US" dirty="0"/>
              <a:t>分　　</a:t>
            </a:r>
            <a:r>
              <a:rPr lang="en-US" altLang="ja-JP" dirty="0"/>
              <a:t>1</a:t>
            </a:r>
            <a:r>
              <a:rPr lang="ja-JP" altLang="en-US" dirty="0"/>
              <a:t>円</a:t>
            </a:r>
            <a:r>
              <a:rPr lang="en-US" altLang="ja-JP" dirty="0"/>
              <a:t>7</a:t>
            </a:r>
            <a:r>
              <a:rPr lang="ja-JP" altLang="en-US" dirty="0"/>
              <a:t>銭　　</a:t>
            </a:r>
            <a:r>
              <a:rPr lang="en-US" altLang="ja-JP" dirty="0"/>
              <a:t>7</a:t>
            </a:r>
            <a:r>
              <a:rPr lang="ja-JP" altLang="en-US" dirty="0"/>
              <a:t>本</a:t>
            </a:r>
            <a:r>
              <a:rPr lang="en-US" altLang="ja-JP" dirty="0"/>
              <a:t>/1</a:t>
            </a:r>
            <a:r>
              <a:rPr lang="ja-JP" altLang="en-US" dirty="0"/>
              <a:t>日</a:t>
            </a:r>
            <a:endParaRPr lang="en-US" altLang="ja-JP" dirty="0"/>
          </a:p>
          <a:p>
            <a:pPr marL="0" indent="0">
              <a:buNone/>
            </a:pPr>
            <a:r>
              <a:rPr kumimoji="1" lang="ja-JP" altLang="en-US" dirty="0"/>
              <a:t>東京～佐原（明治</a:t>
            </a:r>
            <a:r>
              <a:rPr kumimoji="1" lang="en-US" altLang="ja-JP" dirty="0"/>
              <a:t>36</a:t>
            </a:r>
            <a:r>
              <a:rPr kumimoji="1" lang="ja-JP" altLang="en-US" dirty="0"/>
              <a:t>年</a:t>
            </a:r>
            <a:r>
              <a:rPr kumimoji="1" lang="en-US" altLang="ja-JP" dirty="0"/>
              <a:t>1</a:t>
            </a:r>
            <a:r>
              <a:rPr kumimoji="1" lang="ja-JP" altLang="en-US" dirty="0"/>
              <a:t>月）</a:t>
            </a:r>
            <a:endParaRPr kumimoji="1" lang="en-US" altLang="ja-JP" dirty="0"/>
          </a:p>
          <a:p>
            <a:pPr marL="0" indent="0">
              <a:buNone/>
            </a:pPr>
            <a:r>
              <a:rPr kumimoji="1" lang="ja-JP" altLang="en-US" dirty="0"/>
              <a:t>　利根川経由　蒸気船　</a:t>
            </a:r>
            <a:endParaRPr kumimoji="1" lang="en-US" altLang="ja-JP" dirty="0"/>
          </a:p>
          <a:p>
            <a:pPr marL="0" indent="0">
              <a:buNone/>
            </a:pPr>
            <a:r>
              <a:rPr kumimoji="1" lang="ja-JP" altLang="en-US" dirty="0"/>
              <a:t>　　蛎殻町発佐原行き　</a:t>
            </a:r>
            <a:r>
              <a:rPr kumimoji="1" lang="en-US" altLang="ja-JP" dirty="0"/>
              <a:t>14</a:t>
            </a:r>
            <a:r>
              <a:rPr kumimoji="1" lang="ja-JP" altLang="en-US" dirty="0"/>
              <a:t>時間</a:t>
            </a:r>
            <a:r>
              <a:rPr kumimoji="1" lang="en-US" altLang="ja-JP" dirty="0"/>
              <a:t>30</a:t>
            </a:r>
            <a:r>
              <a:rPr kumimoji="1" lang="ja-JP" altLang="en-US" dirty="0"/>
              <a:t>分　　</a:t>
            </a:r>
            <a:r>
              <a:rPr kumimoji="1" lang="en-US" altLang="ja-JP" dirty="0"/>
              <a:t>45</a:t>
            </a:r>
            <a:r>
              <a:rPr kumimoji="1" lang="ja-JP" altLang="en-US" dirty="0"/>
              <a:t>銭</a:t>
            </a:r>
            <a:endParaRPr kumimoji="1" lang="en-US" altLang="ja-JP" dirty="0"/>
          </a:p>
          <a:p>
            <a:pPr marL="0" indent="0">
              <a:buNone/>
            </a:pPr>
            <a:r>
              <a:rPr kumimoji="1" lang="ja-JP" altLang="en-US" dirty="0"/>
              <a:t>　鉄道</a:t>
            </a:r>
            <a:endParaRPr kumimoji="1" lang="en-US" altLang="ja-JP" dirty="0"/>
          </a:p>
          <a:p>
            <a:pPr marL="0" indent="0">
              <a:buNone/>
            </a:pPr>
            <a:r>
              <a:rPr lang="ja-JP" altLang="en-US" dirty="0"/>
              <a:t>　　上野～佐原　我孫子経由　</a:t>
            </a:r>
            <a:r>
              <a:rPr lang="en-US" altLang="ja-JP" dirty="0"/>
              <a:t>3</a:t>
            </a:r>
            <a:r>
              <a:rPr lang="ja-JP" altLang="en-US" dirty="0"/>
              <a:t>時間</a:t>
            </a:r>
            <a:r>
              <a:rPr lang="en-US" altLang="ja-JP" dirty="0"/>
              <a:t>18</a:t>
            </a:r>
            <a:r>
              <a:rPr lang="ja-JP" altLang="en-US" dirty="0"/>
              <a:t>分～</a:t>
            </a:r>
            <a:r>
              <a:rPr lang="en-US" altLang="ja-JP" dirty="0"/>
              <a:t>4</a:t>
            </a:r>
            <a:r>
              <a:rPr lang="ja-JP" altLang="en-US" dirty="0"/>
              <a:t>時間</a:t>
            </a:r>
            <a:r>
              <a:rPr lang="en-US" altLang="ja-JP" dirty="0"/>
              <a:t>28</a:t>
            </a:r>
            <a:r>
              <a:rPr lang="ja-JP" altLang="en-US" dirty="0"/>
              <a:t>分　　</a:t>
            </a:r>
            <a:r>
              <a:rPr lang="en-US" altLang="ja-JP" dirty="0"/>
              <a:t>92</a:t>
            </a:r>
            <a:r>
              <a:rPr lang="ja-JP" altLang="en-US" dirty="0"/>
              <a:t>銭</a:t>
            </a:r>
            <a:endParaRPr lang="en-US" altLang="ja-JP" dirty="0"/>
          </a:p>
          <a:p>
            <a:pPr marL="0" indent="0">
              <a:buNone/>
            </a:pPr>
            <a:r>
              <a:rPr lang="ja-JP" altLang="en-US"/>
              <a:t>　　両国</a:t>
            </a:r>
            <a:r>
              <a:rPr lang="ja-JP" altLang="en-US" dirty="0"/>
              <a:t>橋～佐原　佐倉経由　</a:t>
            </a:r>
            <a:r>
              <a:rPr lang="en-US" altLang="ja-JP" dirty="0"/>
              <a:t>3</a:t>
            </a:r>
            <a:r>
              <a:rPr lang="ja-JP" altLang="en-US" dirty="0"/>
              <a:t>時間～</a:t>
            </a:r>
            <a:r>
              <a:rPr lang="en-US" altLang="ja-JP" dirty="0"/>
              <a:t>3</a:t>
            </a:r>
            <a:r>
              <a:rPr lang="ja-JP" altLang="en-US" dirty="0"/>
              <a:t>時間</a:t>
            </a:r>
            <a:r>
              <a:rPr lang="en-US" altLang="ja-JP" dirty="0"/>
              <a:t>40</a:t>
            </a:r>
            <a:r>
              <a:rPr lang="ja-JP" altLang="en-US" dirty="0"/>
              <a:t>分（直通）</a:t>
            </a:r>
            <a:r>
              <a:rPr lang="en-US" altLang="ja-JP" dirty="0"/>
              <a:t>1</a:t>
            </a:r>
            <a:r>
              <a:rPr lang="ja-JP" altLang="en-US" dirty="0"/>
              <a:t>円</a:t>
            </a:r>
            <a:r>
              <a:rPr lang="en-US" altLang="ja-JP" dirty="0"/>
              <a:t>57</a:t>
            </a:r>
            <a:r>
              <a:rPr lang="ja-JP" altLang="en-US" dirty="0"/>
              <a:t>銭　　　　　</a:t>
            </a:r>
            <a:r>
              <a:rPr kumimoji="1" lang="ja-JP" altLang="en-US" dirty="0"/>
              <a:t>　</a:t>
            </a:r>
          </a:p>
        </p:txBody>
      </p:sp>
    </p:spTree>
    <p:extLst>
      <p:ext uri="{BB962C8B-B14F-4D97-AF65-F5344CB8AC3E}">
        <p14:creationId xmlns:p14="http://schemas.microsoft.com/office/powerpoint/2010/main" val="27675324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591729B-1A3D-49CC-B3F9-E250D1DB60E2}"/>
              </a:ext>
            </a:extLst>
          </p:cNvPr>
          <p:cNvSpPr>
            <a:spLocks noGrp="1"/>
          </p:cNvSpPr>
          <p:nvPr>
            <p:ph type="title"/>
          </p:nvPr>
        </p:nvSpPr>
        <p:spPr/>
        <p:txBody>
          <a:bodyPr/>
          <a:lstStyle/>
          <a:p>
            <a:r>
              <a:rPr kumimoji="1" lang="ja-JP" altLang="en-US"/>
              <a:t>鉄道との競合</a:t>
            </a:r>
          </a:p>
        </p:txBody>
      </p:sp>
      <p:sp>
        <p:nvSpPr>
          <p:cNvPr id="3" name="コンテンツ プレースホルダー 2">
            <a:extLst>
              <a:ext uri="{FF2B5EF4-FFF2-40B4-BE49-F238E27FC236}">
                <a16:creationId xmlns:a16="http://schemas.microsoft.com/office/drawing/2014/main" id="{9462B9D9-B5B0-47D4-95CE-7B0024A03D3B}"/>
              </a:ext>
            </a:extLst>
          </p:cNvPr>
          <p:cNvSpPr>
            <a:spLocks noGrp="1"/>
          </p:cNvSpPr>
          <p:nvPr>
            <p:ph idx="1"/>
          </p:nvPr>
        </p:nvSpPr>
        <p:spPr>
          <a:xfrm>
            <a:off x="838199" y="1825625"/>
            <a:ext cx="10762753" cy="4351338"/>
          </a:xfrm>
        </p:spPr>
        <p:txBody>
          <a:bodyPr>
            <a:normAutofit fontScale="77500" lnSpcReduction="20000"/>
          </a:bodyPr>
          <a:lstStyle/>
          <a:p>
            <a:pPr marL="0" indent="0">
              <a:buNone/>
            </a:pPr>
            <a:r>
              <a:rPr kumimoji="1" lang="ja-JP" altLang="en-US" dirty="0"/>
              <a:t>鉄道　</a:t>
            </a:r>
            <a:endParaRPr kumimoji="1" lang="en-US" altLang="ja-JP" dirty="0"/>
          </a:p>
          <a:p>
            <a:pPr marL="0" indent="0">
              <a:buNone/>
            </a:pPr>
            <a:r>
              <a:rPr lang="ja-JP" altLang="en-US" dirty="0"/>
              <a:t>　明治</a:t>
            </a:r>
            <a:r>
              <a:rPr lang="en-US" altLang="ja-JP" dirty="0"/>
              <a:t>27</a:t>
            </a:r>
            <a:r>
              <a:rPr lang="ja-JP" altLang="en-US" dirty="0"/>
              <a:t>（</a:t>
            </a:r>
            <a:r>
              <a:rPr lang="en-US" altLang="ja-JP" dirty="0"/>
              <a:t>1894</a:t>
            </a:r>
            <a:r>
              <a:rPr lang="ja-JP" altLang="en-US" dirty="0"/>
              <a:t>）年　市川～佐倉間で開業</a:t>
            </a:r>
            <a:endParaRPr lang="en-US" altLang="ja-JP" dirty="0"/>
          </a:p>
          <a:p>
            <a:pPr marL="0" indent="0">
              <a:buNone/>
            </a:pPr>
            <a:r>
              <a:rPr lang="ja-JP" altLang="en-US" dirty="0"/>
              <a:t>　明治</a:t>
            </a:r>
            <a:r>
              <a:rPr lang="en-US" altLang="ja-JP" dirty="0"/>
              <a:t>30</a:t>
            </a:r>
            <a:r>
              <a:rPr lang="ja-JP" altLang="en-US" dirty="0"/>
              <a:t>（</a:t>
            </a:r>
            <a:r>
              <a:rPr lang="en-US" altLang="ja-JP" dirty="0"/>
              <a:t>1897</a:t>
            </a:r>
            <a:r>
              <a:rPr lang="ja-JP" altLang="en-US" dirty="0"/>
              <a:t>）年　佐倉～銚子間で開業</a:t>
            </a:r>
            <a:endParaRPr lang="en-US" altLang="ja-JP" dirty="0"/>
          </a:p>
          <a:p>
            <a:pPr marL="0" indent="0">
              <a:buNone/>
            </a:pPr>
            <a:r>
              <a:rPr kumimoji="1" lang="ja-JP" altLang="en-US" dirty="0"/>
              <a:t>　明治</a:t>
            </a:r>
            <a:r>
              <a:rPr kumimoji="1" lang="en-US" altLang="ja-JP" dirty="0"/>
              <a:t>32</a:t>
            </a:r>
            <a:r>
              <a:rPr lang="ja-JP" altLang="en-US" dirty="0"/>
              <a:t>（</a:t>
            </a:r>
            <a:r>
              <a:rPr lang="en-US" altLang="ja-JP" dirty="0"/>
              <a:t>1899</a:t>
            </a:r>
            <a:r>
              <a:rPr lang="ja-JP" altLang="en-US" dirty="0"/>
              <a:t>）年　秋葉原～本所～市川間で開業</a:t>
            </a:r>
            <a:endParaRPr kumimoji="1" lang="en-US" altLang="ja-JP" dirty="0"/>
          </a:p>
          <a:p>
            <a:pPr marL="0" indent="0">
              <a:buNone/>
            </a:pPr>
            <a:r>
              <a:rPr lang="ja-JP" altLang="en-US" dirty="0"/>
              <a:t>川運</a:t>
            </a:r>
            <a:endParaRPr lang="en-US" altLang="ja-JP" dirty="0"/>
          </a:p>
          <a:p>
            <a:pPr marL="0" indent="0">
              <a:buNone/>
            </a:pPr>
            <a:r>
              <a:rPr kumimoji="1" lang="ja-JP" altLang="en-US" dirty="0"/>
              <a:t>　明治</a:t>
            </a:r>
            <a:r>
              <a:rPr kumimoji="1" lang="en-US" altLang="ja-JP" dirty="0"/>
              <a:t>23</a:t>
            </a:r>
            <a:r>
              <a:rPr kumimoji="1" lang="ja-JP" altLang="en-US" dirty="0"/>
              <a:t>年　利根運河開通</a:t>
            </a:r>
            <a:endParaRPr kumimoji="1" lang="en-US" altLang="ja-JP" dirty="0"/>
          </a:p>
          <a:p>
            <a:pPr marL="0" indent="0">
              <a:buNone/>
            </a:pPr>
            <a:r>
              <a:rPr lang="ja-JP" altLang="en-US" dirty="0"/>
              <a:t>　　　</a:t>
            </a:r>
            <a:r>
              <a:rPr lang="en-US" altLang="ja-JP" dirty="0"/>
              <a:t>28</a:t>
            </a:r>
            <a:r>
              <a:rPr lang="ja-JP" altLang="en-US" dirty="0"/>
              <a:t>年　利根運河を使った東京～銚子直行便運航開始</a:t>
            </a:r>
            <a:endParaRPr lang="en-US" altLang="ja-JP" dirty="0"/>
          </a:p>
          <a:p>
            <a:pPr marL="0" indent="0">
              <a:buNone/>
            </a:pPr>
            <a:r>
              <a:rPr lang="ja-JP" altLang="en-US" dirty="0"/>
              <a:t>　明治</a:t>
            </a:r>
            <a:r>
              <a:rPr lang="en-US" altLang="ja-JP" dirty="0"/>
              <a:t>30</a:t>
            </a:r>
            <a:r>
              <a:rPr lang="ja-JP" altLang="en-US" dirty="0"/>
              <a:t>年代には乗客が増加　鉄道と蒸気船との連絡による相乗効果、競争による運賃低下等が要因として考えられる。</a:t>
            </a:r>
            <a:endParaRPr lang="en-US" altLang="ja-JP" dirty="0"/>
          </a:p>
          <a:p>
            <a:pPr marL="0" indent="0">
              <a:buNone/>
            </a:pPr>
            <a:r>
              <a:rPr lang="ja-JP" altLang="en-US" dirty="0"/>
              <a:t>　内国通運</a:t>
            </a:r>
            <a:r>
              <a:rPr lang="en-US" altLang="ja-JP" dirty="0"/>
              <a:t>+</a:t>
            </a:r>
            <a:r>
              <a:rPr lang="ja-JP" altLang="en-US" dirty="0"/>
              <a:t>銚子汽船　明治</a:t>
            </a:r>
            <a:r>
              <a:rPr lang="en-US" altLang="ja-JP" dirty="0"/>
              <a:t>30</a:t>
            </a:r>
            <a:r>
              <a:rPr lang="ja-JP" altLang="en-US" dirty="0"/>
              <a:t>年 </a:t>
            </a:r>
            <a:r>
              <a:rPr lang="en-US" altLang="ja-JP" dirty="0"/>
              <a:t>381,387</a:t>
            </a:r>
            <a:r>
              <a:rPr lang="ja-JP" altLang="en-US" dirty="0"/>
              <a:t>人→明治</a:t>
            </a:r>
            <a:r>
              <a:rPr lang="en-US" altLang="ja-JP" dirty="0"/>
              <a:t>42</a:t>
            </a:r>
            <a:r>
              <a:rPr lang="ja-JP" altLang="en-US" dirty="0"/>
              <a:t>年 </a:t>
            </a:r>
            <a:r>
              <a:rPr lang="en-US" altLang="ja-JP" dirty="0"/>
              <a:t>904,114</a:t>
            </a:r>
            <a:r>
              <a:rPr lang="ja-JP" altLang="en-US" dirty="0"/>
              <a:t>人</a:t>
            </a:r>
            <a:r>
              <a:rPr lang="en-US" altLang="ja-JP" dirty="0"/>
              <a:t>(</a:t>
            </a:r>
            <a:r>
              <a:rPr lang="ja-JP" altLang="en-US" dirty="0"/>
              <a:t>約</a:t>
            </a:r>
            <a:r>
              <a:rPr lang="en-US" altLang="ja-JP" dirty="0"/>
              <a:t>2.4</a:t>
            </a:r>
            <a:r>
              <a:rPr lang="ja-JP" altLang="en-US" dirty="0"/>
              <a:t>倍）　　</a:t>
            </a:r>
            <a:endParaRPr lang="en-US" altLang="ja-JP" dirty="0"/>
          </a:p>
          <a:p>
            <a:pPr marL="0" indent="0">
              <a:buNone/>
            </a:pPr>
            <a:r>
              <a:rPr lang="ja-JP" altLang="en-US" dirty="0"/>
              <a:t>佐原が交通の結節点（ターミナル）として発展</a:t>
            </a:r>
            <a:endParaRPr lang="en-US" altLang="ja-JP" dirty="0"/>
          </a:p>
          <a:p>
            <a:pPr marL="0" indent="0">
              <a:buNone/>
            </a:pPr>
            <a:r>
              <a:rPr lang="ja-JP" altLang="en-US" dirty="0"/>
              <a:t>　明治</a:t>
            </a:r>
            <a:r>
              <a:rPr lang="en-US" altLang="ja-JP" dirty="0"/>
              <a:t>40</a:t>
            </a:r>
            <a:r>
              <a:rPr lang="ja-JP" altLang="en-US" dirty="0"/>
              <a:t>年以降は競争は終結。内国通運と銚子汽船の</a:t>
            </a:r>
            <a:r>
              <a:rPr lang="en-US" altLang="ja-JP" dirty="0"/>
              <a:t>2</a:t>
            </a:r>
            <a:r>
              <a:rPr lang="ja-JP" altLang="en-US" dirty="0"/>
              <a:t>社が残る。　　</a:t>
            </a:r>
            <a:endParaRPr kumimoji="1" lang="ja-JP" altLang="en-US" dirty="0"/>
          </a:p>
        </p:txBody>
      </p:sp>
    </p:spTree>
    <p:extLst>
      <p:ext uri="{BB962C8B-B14F-4D97-AF65-F5344CB8AC3E}">
        <p14:creationId xmlns:p14="http://schemas.microsoft.com/office/powerpoint/2010/main" val="13929367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768903A-DE35-48DC-80BE-E24803FE6432}"/>
              </a:ext>
            </a:extLst>
          </p:cNvPr>
          <p:cNvSpPr>
            <a:spLocks noGrp="1"/>
          </p:cNvSpPr>
          <p:nvPr>
            <p:ph type="title"/>
          </p:nvPr>
        </p:nvSpPr>
        <p:spPr/>
        <p:txBody>
          <a:bodyPr/>
          <a:lstStyle/>
          <a:p>
            <a:r>
              <a:rPr kumimoji="1" lang="ja-JP" altLang="en-US" dirty="0"/>
              <a:t>文学に見る川蒸気</a:t>
            </a:r>
          </a:p>
        </p:txBody>
      </p:sp>
      <p:sp>
        <p:nvSpPr>
          <p:cNvPr id="3" name="コンテンツ プレースホルダー 2">
            <a:extLst>
              <a:ext uri="{FF2B5EF4-FFF2-40B4-BE49-F238E27FC236}">
                <a16:creationId xmlns:a16="http://schemas.microsoft.com/office/drawing/2014/main" id="{B5E8A20C-49AE-4322-A643-FE6B28057846}"/>
              </a:ext>
            </a:extLst>
          </p:cNvPr>
          <p:cNvSpPr>
            <a:spLocks noGrp="1"/>
          </p:cNvSpPr>
          <p:nvPr>
            <p:ph idx="1"/>
          </p:nvPr>
        </p:nvSpPr>
        <p:spPr/>
        <p:txBody>
          <a:bodyPr/>
          <a:lstStyle/>
          <a:p>
            <a:pPr marL="0" indent="0">
              <a:buNone/>
            </a:pPr>
            <a:r>
              <a:rPr kumimoji="1" lang="ja-JP" altLang="en-US" dirty="0"/>
              <a:t>田山花袋　「北浦をくだる」</a:t>
            </a:r>
            <a:endParaRPr kumimoji="1" lang="en-US" altLang="ja-JP" dirty="0"/>
          </a:p>
          <a:p>
            <a:pPr marL="0" indent="0">
              <a:buNone/>
            </a:pPr>
            <a:r>
              <a:rPr kumimoji="1" lang="ja-JP" altLang="en-US" dirty="0"/>
              <a:t>舟は蒸気機関室を挟みて左右に客室あり。</a:t>
            </a:r>
            <a:r>
              <a:rPr lang="en-US" altLang="ja-JP" dirty="0"/>
              <a:t>--- </a:t>
            </a:r>
            <a:r>
              <a:rPr lang="ja-JP" altLang="en-US" dirty="0"/>
              <a:t>烈火の前に立ち跨り、大いなる鉄十能にて絶えず石炭を籠に投げ入るる火たきを見るに、顔は黒く髪の毛垢づき、額の汗は流れて手拭を浸したり。」</a:t>
            </a:r>
            <a:endParaRPr lang="en-US" altLang="ja-JP" dirty="0"/>
          </a:p>
          <a:p>
            <a:pPr marL="0" indent="0">
              <a:buNone/>
            </a:pPr>
            <a:r>
              <a:rPr kumimoji="1" lang="ja-JP" altLang="en-US" dirty="0"/>
              <a:t>小林鐘吉「」</a:t>
            </a:r>
            <a:endParaRPr kumimoji="1" lang="en-US" altLang="ja-JP" dirty="0"/>
          </a:p>
          <a:p>
            <a:pPr marL="0" indent="0">
              <a:buNone/>
            </a:pPr>
            <a:r>
              <a:rPr lang="ja-JP" altLang="en-US" dirty="0"/>
              <a:t>大和田建樹　「利根川舟」鉄道唱歌作詞者</a:t>
            </a:r>
            <a:endParaRPr lang="en-US" altLang="ja-JP" dirty="0"/>
          </a:p>
          <a:p>
            <a:pPr marL="0" indent="0">
              <a:buNone/>
            </a:pPr>
            <a:r>
              <a:rPr lang="ja-JP" altLang="en-US" dirty="0"/>
              <a:t>島崎藤村　「利根川だより」</a:t>
            </a:r>
            <a:endParaRPr kumimoji="1" lang="ja-JP" altLang="en-US" dirty="0"/>
          </a:p>
        </p:txBody>
      </p:sp>
    </p:spTree>
    <p:extLst>
      <p:ext uri="{BB962C8B-B14F-4D97-AF65-F5344CB8AC3E}">
        <p14:creationId xmlns:p14="http://schemas.microsoft.com/office/powerpoint/2010/main" val="21500264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96028CE-1EAD-48BC-9E88-B50648A8D59E}"/>
              </a:ext>
            </a:extLst>
          </p:cNvPr>
          <p:cNvSpPr>
            <a:spLocks noGrp="1"/>
          </p:cNvSpPr>
          <p:nvPr>
            <p:ph type="title"/>
          </p:nvPr>
        </p:nvSpPr>
        <p:spPr/>
        <p:txBody>
          <a:bodyPr/>
          <a:lstStyle/>
          <a:p>
            <a:r>
              <a:rPr kumimoji="1" lang="ja-JP" altLang="en-US" dirty="0"/>
              <a:t>まとめ</a:t>
            </a:r>
          </a:p>
        </p:txBody>
      </p:sp>
      <p:sp>
        <p:nvSpPr>
          <p:cNvPr id="3" name="コンテンツ プレースホルダー 2">
            <a:extLst>
              <a:ext uri="{FF2B5EF4-FFF2-40B4-BE49-F238E27FC236}">
                <a16:creationId xmlns:a16="http://schemas.microsoft.com/office/drawing/2014/main" id="{4B48EC06-082B-4769-900B-69E465A09A10}"/>
              </a:ext>
            </a:extLst>
          </p:cNvPr>
          <p:cNvSpPr>
            <a:spLocks noGrp="1"/>
          </p:cNvSpPr>
          <p:nvPr>
            <p:ph idx="1"/>
          </p:nvPr>
        </p:nvSpPr>
        <p:spPr/>
        <p:txBody>
          <a:bodyPr>
            <a:normAutofit fontScale="85000" lnSpcReduction="20000"/>
          </a:bodyPr>
          <a:lstStyle/>
          <a:p>
            <a:r>
              <a:rPr kumimoji="1" lang="ja-JP" altLang="en-US" dirty="0"/>
              <a:t>蒸気船が利根川水系を中心に運行している時代があった。</a:t>
            </a:r>
            <a:endParaRPr kumimoji="1" lang="en-US" altLang="ja-JP" dirty="0"/>
          </a:p>
          <a:p>
            <a:r>
              <a:rPr lang="ja-JP" altLang="en-US" dirty="0"/>
              <a:t>　　明治初期～大正時代</a:t>
            </a:r>
            <a:endParaRPr lang="en-US" altLang="ja-JP" dirty="0"/>
          </a:p>
          <a:p>
            <a:pPr marL="0" indent="0">
              <a:buNone/>
            </a:pPr>
            <a:endParaRPr lang="en-US" altLang="ja-JP" dirty="0"/>
          </a:p>
          <a:p>
            <a:r>
              <a:rPr lang="ja-JP" altLang="en-US" dirty="0"/>
              <a:t>陸路（街道）、鉄路、水路が競合</a:t>
            </a:r>
            <a:endParaRPr lang="en-US" altLang="ja-JP" dirty="0"/>
          </a:p>
          <a:p>
            <a:endParaRPr lang="en-US" altLang="ja-JP" dirty="0"/>
          </a:p>
          <a:p>
            <a:r>
              <a:rPr lang="ja-JP" altLang="en-US" dirty="0"/>
              <a:t>鉄路：定時運行、高速大量輸送で優位</a:t>
            </a:r>
            <a:endParaRPr lang="en-US" altLang="ja-JP" dirty="0"/>
          </a:p>
          <a:p>
            <a:pPr marL="0" indent="0">
              <a:buNone/>
            </a:pPr>
            <a:r>
              <a:rPr lang="ja-JP" altLang="en-US" dirty="0"/>
              <a:t>  水路：大量輸送、低価格、夜間を利用した運送に利便性</a:t>
            </a:r>
            <a:endParaRPr lang="en-US" altLang="ja-JP" dirty="0"/>
          </a:p>
          <a:p>
            <a:pPr marL="0" indent="0">
              <a:buNone/>
            </a:pPr>
            <a:endParaRPr lang="en-US" altLang="ja-JP" dirty="0"/>
          </a:p>
          <a:p>
            <a:pPr marL="0" indent="0">
              <a:buNone/>
            </a:pPr>
            <a:r>
              <a:rPr lang="ja-JP" altLang="en-US" dirty="0"/>
              <a:t>最終的には陸路（自動車）の輸送に代替される</a:t>
            </a:r>
            <a:endParaRPr lang="en-US" altLang="ja-JP" dirty="0"/>
          </a:p>
          <a:p>
            <a:pPr marL="0" indent="0">
              <a:buNone/>
            </a:pPr>
            <a:r>
              <a:rPr lang="ja-JP" altLang="en-US" dirty="0"/>
              <a:t>　道路整備が進むと利便性向上</a:t>
            </a:r>
            <a:endParaRPr lang="en-US" altLang="ja-JP" dirty="0"/>
          </a:p>
          <a:p>
            <a:pPr marL="0" indent="0">
              <a:buNone/>
            </a:pPr>
            <a:r>
              <a:rPr lang="ja-JP" altLang="en-US" dirty="0"/>
              <a:t>　高速、線路以外の場所で運行が可能</a:t>
            </a:r>
            <a:endParaRPr lang="en-US" altLang="ja-JP" dirty="0"/>
          </a:p>
          <a:p>
            <a:pPr marL="0" indent="0">
              <a:buNone/>
            </a:pPr>
            <a:endParaRPr kumimoji="1" lang="ja-JP" altLang="en-US" dirty="0"/>
          </a:p>
        </p:txBody>
      </p:sp>
    </p:spTree>
    <p:extLst>
      <p:ext uri="{BB962C8B-B14F-4D97-AF65-F5344CB8AC3E}">
        <p14:creationId xmlns:p14="http://schemas.microsoft.com/office/powerpoint/2010/main" val="37413383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A6C4068-0F58-4035-A183-58E770C2538F}"/>
              </a:ext>
            </a:extLst>
          </p:cNvPr>
          <p:cNvSpPr>
            <a:spLocks noGrp="1"/>
          </p:cNvSpPr>
          <p:nvPr>
            <p:ph type="title"/>
          </p:nvPr>
        </p:nvSpPr>
        <p:spPr>
          <a:xfrm>
            <a:off x="933616" y="2575587"/>
            <a:ext cx="10515600" cy="1325563"/>
          </a:xfrm>
        </p:spPr>
        <p:txBody>
          <a:bodyPr/>
          <a:lstStyle/>
          <a:p>
            <a:r>
              <a:rPr kumimoji="1" lang="ja-JP" altLang="en-US" dirty="0"/>
              <a:t>昨年の第９回例会の復習</a:t>
            </a:r>
          </a:p>
        </p:txBody>
      </p:sp>
      <p:sp>
        <p:nvSpPr>
          <p:cNvPr id="3" name="コンテンツ プレースホルダー 2">
            <a:extLst>
              <a:ext uri="{FF2B5EF4-FFF2-40B4-BE49-F238E27FC236}">
                <a16:creationId xmlns:a16="http://schemas.microsoft.com/office/drawing/2014/main" id="{2887B230-EBDF-4C59-9B73-26361C6E2C3A}"/>
              </a:ext>
            </a:extLst>
          </p:cNvPr>
          <p:cNvSpPr>
            <a:spLocks noGrp="1"/>
          </p:cNvSpPr>
          <p:nvPr>
            <p:ph idx="1"/>
          </p:nvPr>
        </p:nvSpPr>
        <p:spPr/>
        <p:txBody>
          <a:bodyPr/>
          <a:lstStyle/>
          <a:p>
            <a:endParaRPr kumimoji="1" lang="ja-JP" altLang="en-US" dirty="0"/>
          </a:p>
        </p:txBody>
      </p:sp>
    </p:spTree>
    <p:extLst>
      <p:ext uri="{BB962C8B-B14F-4D97-AF65-F5344CB8AC3E}">
        <p14:creationId xmlns:p14="http://schemas.microsoft.com/office/powerpoint/2010/main" val="5053516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199" y="365125"/>
            <a:ext cx="10651435" cy="1325563"/>
          </a:xfrm>
        </p:spPr>
        <p:txBody>
          <a:bodyPr>
            <a:normAutofit fontScale="90000"/>
          </a:bodyPr>
          <a:lstStyle/>
          <a:p>
            <a:r>
              <a:rPr kumimoji="1" lang="ja-JP" altLang="en-US" dirty="0"/>
              <a:t>奈良・平安期の官道</a:t>
            </a:r>
            <a:br>
              <a:rPr kumimoji="1" lang="en-US" altLang="ja-JP" dirty="0"/>
            </a:br>
            <a:r>
              <a:rPr kumimoji="1" lang="ja-JP" altLang="en-US" sz="3200" dirty="0"/>
              <a:t>（近江俊秀</a:t>
            </a:r>
            <a:r>
              <a:rPr kumimoji="1" lang="en-US" altLang="ja-JP" sz="3200" dirty="0"/>
              <a:t>『</a:t>
            </a:r>
            <a:r>
              <a:rPr kumimoji="1" lang="ja-JP" altLang="en-US" sz="3200" dirty="0"/>
              <a:t>日本の古代道路</a:t>
            </a:r>
            <a:r>
              <a:rPr kumimoji="1" lang="en-US" altLang="ja-JP" sz="3200" dirty="0"/>
              <a:t>』</a:t>
            </a:r>
            <a:r>
              <a:rPr kumimoji="1" lang="ja-JP" altLang="en-US" sz="3200" dirty="0"/>
              <a:t>角川学芸出版、</a:t>
            </a:r>
            <a:r>
              <a:rPr kumimoji="1" lang="en-US" altLang="ja-JP" sz="3200" dirty="0"/>
              <a:t>2014</a:t>
            </a:r>
            <a:r>
              <a:rPr kumimoji="1" lang="ja-JP" altLang="en-US" sz="3200" dirty="0"/>
              <a:t>年による）</a:t>
            </a:r>
          </a:p>
        </p:txBody>
      </p:sp>
      <p:sp>
        <p:nvSpPr>
          <p:cNvPr id="3" name="コンテンツ プレースホルダー 2"/>
          <p:cNvSpPr>
            <a:spLocks noGrp="1"/>
          </p:cNvSpPr>
          <p:nvPr>
            <p:ph idx="1"/>
          </p:nvPr>
        </p:nvSpPr>
        <p:spPr/>
        <p:txBody>
          <a:bodyPr>
            <a:normAutofit fontScale="77500" lnSpcReduction="20000"/>
          </a:bodyPr>
          <a:lstStyle/>
          <a:p>
            <a:pPr marL="0" indent="0">
              <a:buNone/>
            </a:pPr>
            <a:r>
              <a:rPr kumimoji="1" lang="ja-JP" altLang="en-US" dirty="0"/>
              <a:t>七道駅路　山陽道、西海道（太宰府まで）：大路</a:t>
            </a:r>
            <a:endParaRPr kumimoji="1" lang="en-US" altLang="ja-JP" dirty="0"/>
          </a:p>
          <a:p>
            <a:pPr marL="0" indent="0">
              <a:buNone/>
            </a:pPr>
            <a:r>
              <a:rPr kumimoji="1" lang="ja-JP" altLang="en-US" dirty="0"/>
              <a:t>　　　　　東海道、東山道：中路</a:t>
            </a:r>
            <a:endParaRPr kumimoji="1" lang="en-US" altLang="ja-JP" dirty="0"/>
          </a:p>
          <a:p>
            <a:pPr marL="0" indent="0">
              <a:buNone/>
            </a:pPr>
            <a:r>
              <a:rPr kumimoji="1" lang="ja-JP" altLang="en-US" dirty="0"/>
              <a:t>　　　　　北陸道、山陰道、南海道、西海道（太宰府以遠）：小路</a:t>
            </a:r>
            <a:endParaRPr kumimoji="1" lang="en-US" altLang="ja-JP" dirty="0"/>
          </a:p>
          <a:p>
            <a:pPr marL="0" indent="0">
              <a:buNone/>
            </a:pPr>
            <a:r>
              <a:rPr kumimoji="1" lang="ja-JP" altLang="en-US" dirty="0"/>
              <a:t>　　　　　　　総延長　６３００</a:t>
            </a:r>
            <a:r>
              <a:rPr kumimoji="1" lang="en-US" altLang="ja-JP" dirty="0"/>
              <a:t>Km</a:t>
            </a:r>
            <a:r>
              <a:rPr kumimoji="1" lang="ja-JP" altLang="en-US" dirty="0" err="1"/>
              <a:t>、</a:t>
            </a:r>
            <a:r>
              <a:rPr kumimoji="1" lang="ja-JP" altLang="en-US" dirty="0"/>
              <a:t>幅６～</a:t>
            </a:r>
            <a:r>
              <a:rPr kumimoji="1" lang="en-US" altLang="ja-JP" dirty="0"/>
              <a:t>10</a:t>
            </a:r>
            <a:r>
              <a:rPr kumimoji="1" lang="ja-JP" altLang="en-US" dirty="0" err="1"/>
              <a:t>ｍ</a:t>
            </a:r>
            <a:endParaRPr kumimoji="1" lang="en-US" altLang="ja-JP" dirty="0"/>
          </a:p>
          <a:p>
            <a:pPr marL="0" indent="0">
              <a:buNone/>
            </a:pPr>
            <a:r>
              <a:rPr kumimoji="1" lang="ja-JP" altLang="en-US" dirty="0"/>
              <a:t>　　　　　　　７世紀末～８世紀に設置　　　</a:t>
            </a:r>
            <a:endParaRPr kumimoji="1" lang="en-US" altLang="ja-JP" dirty="0"/>
          </a:p>
          <a:p>
            <a:pPr marL="0" indent="0">
              <a:buNone/>
            </a:pPr>
            <a:r>
              <a:rPr kumimoji="1" lang="ja-JP" altLang="en-US" dirty="0"/>
              <a:t>駅　</a:t>
            </a:r>
            <a:r>
              <a:rPr kumimoji="1" lang="en-US" altLang="ja-JP" dirty="0"/>
              <a:t>30</a:t>
            </a:r>
            <a:r>
              <a:rPr kumimoji="1" lang="ja-JP" altLang="en-US" dirty="0"/>
              <a:t>里</a:t>
            </a:r>
            <a:r>
              <a:rPr lang="ja-JP" altLang="en-US" dirty="0"/>
              <a:t>（約</a:t>
            </a:r>
            <a:r>
              <a:rPr lang="en-US" altLang="ja-JP" dirty="0"/>
              <a:t>16Km</a:t>
            </a:r>
            <a:r>
              <a:rPr lang="ja-JP" altLang="en-US" dirty="0"/>
              <a:t>）</a:t>
            </a:r>
            <a:r>
              <a:rPr kumimoji="1" lang="ja-JP" altLang="en-US" dirty="0"/>
              <a:t>ごとに設置</a:t>
            </a:r>
            <a:endParaRPr kumimoji="1" lang="en-US" altLang="ja-JP" dirty="0"/>
          </a:p>
          <a:p>
            <a:pPr marL="0" indent="0">
              <a:buNone/>
            </a:pPr>
            <a:r>
              <a:rPr kumimoji="1" lang="ja-JP" altLang="en-US" dirty="0"/>
              <a:t>大・中・小路ごとに駅の規模が異なる</a:t>
            </a:r>
            <a:endParaRPr kumimoji="1" lang="en-US" altLang="ja-JP" dirty="0"/>
          </a:p>
          <a:p>
            <a:pPr marL="0" indent="0">
              <a:buNone/>
            </a:pPr>
            <a:r>
              <a:rPr kumimoji="1" lang="ja-JP" altLang="en-US" dirty="0"/>
              <a:t>　　　　　大路　　　中路　　　小路</a:t>
            </a:r>
            <a:endParaRPr kumimoji="1" lang="en-US" altLang="ja-JP" dirty="0"/>
          </a:p>
          <a:p>
            <a:pPr marL="0" indent="0">
              <a:buNone/>
            </a:pPr>
            <a:r>
              <a:rPr kumimoji="1" lang="ja-JP" altLang="en-US" dirty="0"/>
              <a:t>　駅馬　　</a:t>
            </a:r>
            <a:r>
              <a:rPr kumimoji="1" lang="en-US" altLang="ja-JP" dirty="0"/>
              <a:t>20</a:t>
            </a:r>
            <a:r>
              <a:rPr kumimoji="1" lang="ja-JP" altLang="en-US" dirty="0"/>
              <a:t>疋　　　</a:t>
            </a:r>
            <a:r>
              <a:rPr kumimoji="1" lang="en-US" altLang="ja-JP" dirty="0"/>
              <a:t>10</a:t>
            </a:r>
            <a:r>
              <a:rPr kumimoji="1" lang="ja-JP" altLang="en-US" dirty="0"/>
              <a:t>疋　　　５疋</a:t>
            </a:r>
            <a:endParaRPr kumimoji="1" lang="en-US" altLang="ja-JP" dirty="0"/>
          </a:p>
          <a:p>
            <a:pPr marL="0" indent="0">
              <a:buNone/>
            </a:pPr>
            <a:r>
              <a:rPr kumimoji="1" lang="ja-JP" altLang="en-US" dirty="0"/>
              <a:t>　駅田　　４町　　　　３町　　　２町（１町：</a:t>
            </a:r>
            <a:r>
              <a:rPr kumimoji="1" lang="en-US" altLang="ja-JP" dirty="0"/>
              <a:t>3400</a:t>
            </a:r>
            <a:r>
              <a:rPr kumimoji="1" lang="ja-JP" altLang="en-US" dirty="0"/>
              <a:t>坪：約</a:t>
            </a:r>
            <a:r>
              <a:rPr kumimoji="1" lang="en-US" altLang="ja-JP" dirty="0"/>
              <a:t>10</a:t>
            </a:r>
            <a:r>
              <a:rPr kumimoji="1" lang="ja-JP" altLang="en-US" dirty="0"/>
              <a:t>反：１ｈ</a:t>
            </a:r>
            <a:r>
              <a:rPr kumimoji="1" lang="en-US" altLang="ja-JP" dirty="0"/>
              <a:t>a</a:t>
            </a:r>
            <a:r>
              <a:rPr kumimoji="1" lang="ja-JP" altLang="en-US" dirty="0"/>
              <a:t>）</a:t>
            </a:r>
            <a:endParaRPr kumimoji="1" lang="en-US" altLang="ja-JP" dirty="0"/>
          </a:p>
          <a:p>
            <a:pPr marL="0" indent="0">
              <a:buNone/>
            </a:pPr>
            <a:r>
              <a:rPr kumimoji="1" lang="ja-JP" altLang="en-US" dirty="0"/>
              <a:t>　　　　　　　　　　　　　　　</a:t>
            </a:r>
            <a:r>
              <a:rPr kumimoji="1" lang="en-US" altLang="ja-JP" dirty="0"/>
              <a:t>2019</a:t>
            </a:r>
            <a:r>
              <a:rPr kumimoji="1" lang="ja-JP" altLang="en-US" dirty="0"/>
              <a:t>年第</a:t>
            </a:r>
            <a:r>
              <a:rPr kumimoji="1" lang="en-US" altLang="ja-JP" dirty="0"/>
              <a:t>9</a:t>
            </a:r>
            <a:r>
              <a:rPr kumimoji="1" lang="ja-JP" altLang="en-US" dirty="0"/>
              <a:t>回例会千葉の古道の変遷より　　　　　　　　</a:t>
            </a:r>
          </a:p>
        </p:txBody>
      </p:sp>
    </p:spTree>
    <p:extLst>
      <p:ext uri="{BB962C8B-B14F-4D97-AF65-F5344CB8AC3E}">
        <p14:creationId xmlns:p14="http://schemas.microsoft.com/office/powerpoint/2010/main" val="8093661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5"/>
            <a:ext cx="10515600" cy="754647"/>
          </a:xfrm>
        </p:spPr>
        <p:txBody>
          <a:bodyPr>
            <a:normAutofit/>
          </a:bodyPr>
          <a:lstStyle/>
          <a:p>
            <a:r>
              <a:rPr kumimoji="1" lang="ja-JP" altLang="en-US" dirty="0"/>
              <a:t>東山道と東海道　　　　</a:t>
            </a:r>
            <a:r>
              <a:rPr lang="en-US" altLang="ja-JP" sz="1800" dirty="0"/>
              <a:t>2019</a:t>
            </a:r>
            <a:r>
              <a:rPr lang="ja-JP" altLang="en-US" sz="1800" dirty="0"/>
              <a:t>年第</a:t>
            </a:r>
            <a:r>
              <a:rPr lang="en-US" altLang="ja-JP" sz="1800" dirty="0"/>
              <a:t>9</a:t>
            </a:r>
            <a:r>
              <a:rPr lang="ja-JP" altLang="en-US" sz="1800" dirty="0"/>
              <a:t>回例会千葉の古道の変遷より　　　　</a:t>
            </a:r>
            <a:r>
              <a:rPr lang="ja-JP" altLang="en-US" dirty="0"/>
              <a:t>　　　　</a:t>
            </a:r>
            <a:endParaRPr kumimoji="1" lang="ja-JP" altLang="en-US" dirty="0"/>
          </a:p>
        </p:txBody>
      </p:sp>
      <p:pic>
        <p:nvPicPr>
          <p:cNvPr id="4" name="Picture 2" descr="ã¯ãªãã¯ããã¨æ°ããã¦ã£ã³ãã¦ã§éãã¾ã"/>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8200" y="1119772"/>
            <a:ext cx="4151941" cy="4639343"/>
          </a:xfrm>
          <a:prstGeom prst="rect">
            <a:avLst/>
          </a:prstGeom>
          <a:noFill/>
          <a:extLst>
            <a:ext uri="{909E8E84-426E-40DD-AFC4-6F175D3DCCD1}">
              <a14:hiddenFill xmlns:a14="http://schemas.microsoft.com/office/drawing/2010/main">
                <a:solidFill>
                  <a:srgbClr val="FFFFFF"/>
                </a:solidFill>
              </a14:hiddenFill>
            </a:ext>
          </a:extLst>
        </p:spPr>
      </p:pic>
      <p:pic>
        <p:nvPicPr>
          <p:cNvPr id="5" name="図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02289" y="1119772"/>
            <a:ext cx="5576978" cy="3973597"/>
          </a:xfrm>
          <a:prstGeom prst="rect">
            <a:avLst/>
          </a:prstGeom>
        </p:spPr>
      </p:pic>
      <p:sp>
        <p:nvSpPr>
          <p:cNvPr id="6" name="正方形/長方形 5"/>
          <p:cNvSpPr/>
          <p:nvPr/>
        </p:nvSpPr>
        <p:spPr>
          <a:xfrm>
            <a:off x="5414210" y="5555994"/>
            <a:ext cx="6096000" cy="1200329"/>
          </a:xfrm>
          <a:prstGeom prst="rect">
            <a:avLst/>
          </a:prstGeom>
        </p:spPr>
        <p:txBody>
          <a:bodyPr>
            <a:spAutoFit/>
          </a:bodyPr>
          <a:lstStyle/>
          <a:p>
            <a:r>
              <a:rPr lang="en-US" altLang="ja-JP" dirty="0">
                <a:hlinkClick r:id="rId4"/>
              </a:rPr>
              <a:t>http://www.asahi-net.or.jp/~ab9t-ymh/touzando-m/T-route.html</a:t>
            </a:r>
            <a:r>
              <a:rPr lang="ja-JP" altLang="en-US" dirty="0"/>
              <a:t>　</a:t>
            </a:r>
            <a:endParaRPr lang="en-US" altLang="ja-JP" dirty="0"/>
          </a:p>
          <a:p>
            <a:r>
              <a:rPr lang="en-US" altLang="ja-JP" dirty="0"/>
              <a:t>https://3.bp.blogspot.com/-YGf-j5r_b0E/Vse7-BbUqsI/AAAAAAAAUug/9SFkZcjjks4/s1600/ko-map1.gif</a:t>
            </a:r>
            <a:endParaRPr lang="ja-JP" altLang="en-US" dirty="0"/>
          </a:p>
        </p:txBody>
      </p:sp>
    </p:spTree>
    <p:extLst>
      <p:ext uri="{BB962C8B-B14F-4D97-AF65-F5344CB8AC3E}">
        <p14:creationId xmlns:p14="http://schemas.microsoft.com/office/powerpoint/2010/main" val="17011295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5"/>
            <a:ext cx="10515600" cy="986597"/>
          </a:xfrm>
        </p:spPr>
        <p:txBody>
          <a:bodyPr/>
          <a:lstStyle/>
          <a:p>
            <a:r>
              <a:rPr kumimoji="1" lang="ja-JP" altLang="en-US" dirty="0"/>
              <a:t>大和朝廷の政権基盤確立期の混乱</a:t>
            </a:r>
          </a:p>
        </p:txBody>
      </p:sp>
      <p:sp>
        <p:nvSpPr>
          <p:cNvPr id="3" name="コンテンツ プレースホルダー 2"/>
          <p:cNvSpPr>
            <a:spLocks noGrp="1"/>
          </p:cNvSpPr>
          <p:nvPr>
            <p:ph idx="1"/>
          </p:nvPr>
        </p:nvSpPr>
        <p:spPr>
          <a:xfrm>
            <a:off x="838200" y="1515978"/>
            <a:ext cx="10515600" cy="5277853"/>
          </a:xfrm>
        </p:spPr>
        <p:txBody>
          <a:bodyPr>
            <a:normAutofit fontScale="62500" lnSpcReduction="20000"/>
          </a:bodyPr>
          <a:lstStyle/>
          <a:p>
            <a:r>
              <a:rPr kumimoji="1" lang="ja-JP" altLang="en-US" dirty="0"/>
              <a:t>東西辺境での危機（唐・新羅の来襲への警戒、蝦夷の反乱）</a:t>
            </a:r>
            <a:endParaRPr kumimoji="1" lang="en-US" altLang="ja-JP" dirty="0"/>
          </a:p>
          <a:p>
            <a:pPr marL="0" indent="0">
              <a:buNone/>
            </a:pPr>
            <a:r>
              <a:rPr kumimoji="1" lang="ja-JP" altLang="en-US" dirty="0"/>
              <a:t>　７～８世紀にかけて九州や東北地方に柵や城が作られた</a:t>
            </a:r>
            <a:endParaRPr kumimoji="1" lang="en-US" altLang="ja-JP" dirty="0"/>
          </a:p>
          <a:p>
            <a:pPr marL="0" indent="0">
              <a:buNone/>
            </a:pPr>
            <a:r>
              <a:rPr kumimoji="1" lang="ja-JP" altLang="en-US" dirty="0"/>
              <a:t>　６６４～６６５年　水城、大野城の建設（白村江の戦いでの倭国の敗北：６６３年への対応）</a:t>
            </a:r>
            <a:endParaRPr kumimoji="1" lang="en-US" altLang="ja-JP" dirty="0"/>
          </a:p>
          <a:p>
            <a:pPr marL="0" indent="0">
              <a:buNone/>
            </a:pPr>
            <a:r>
              <a:rPr kumimoji="1" lang="ja-JP" altLang="en-US" dirty="0"/>
              <a:t>　</a:t>
            </a:r>
            <a:r>
              <a:rPr kumimoji="1" lang="en-US" altLang="ja-JP" dirty="0"/>
              <a:t>724</a:t>
            </a:r>
            <a:r>
              <a:rPr kumimoji="1" lang="ja-JP" altLang="en-US" dirty="0"/>
              <a:t>年　多賀城の設置</a:t>
            </a:r>
            <a:endParaRPr kumimoji="1" lang="en-US" altLang="ja-JP" dirty="0"/>
          </a:p>
          <a:p>
            <a:pPr marL="0" indent="0">
              <a:buNone/>
            </a:pPr>
            <a:r>
              <a:rPr kumimoji="1" lang="ja-JP" altLang="en-US" dirty="0"/>
              <a:t>　</a:t>
            </a:r>
            <a:r>
              <a:rPr kumimoji="1" lang="en-US" altLang="ja-JP" dirty="0"/>
              <a:t>733</a:t>
            </a:r>
            <a:r>
              <a:rPr kumimoji="1" lang="ja-JP" altLang="en-US" dirty="0"/>
              <a:t>年　出羽柵の設置</a:t>
            </a:r>
            <a:endParaRPr kumimoji="1" lang="en-US" altLang="ja-JP" dirty="0"/>
          </a:p>
          <a:p>
            <a:pPr marL="0" indent="0">
              <a:buNone/>
            </a:pPr>
            <a:r>
              <a:rPr kumimoji="1" lang="ja-JP" altLang="en-US" dirty="0"/>
              <a:t>　</a:t>
            </a:r>
            <a:r>
              <a:rPr kumimoji="1" lang="en-US" altLang="ja-JP" dirty="0"/>
              <a:t>802</a:t>
            </a:r>
            <a:r>
              <a:rPr kumimoji="1" lang="ja-JP" altLang="en-US" dirty="0"/>
              <a:t>年　胆沢城造営（坂上田村麻呂による。多賀城にかわり鎮守府）</a:t>
            </a:r>
            <a:endParaRPr kumimoji="1" lang="en-US" altLang="ja-JP" dirty="0"/>
          </a:p>
          <a:p>
            <a:pPr marL="0" indent="0">
              <a:buNone/>
            </a:pPr>
            <a:r>
              <a:rPr kumimoji="1" lang="ja-JP" altLang="en-US" dirty="0"/>
              <a:t>　９世紀初めに坂上田村麻呂らが蝦夷の首領である阿弖流為（アテルイ）や母礼（モレ）を捕らえて都に連行した。</a:t>
            </a:r>
            <a:endParaRPr kumimoji="1" lang="en-US" altLang="ja-JP" dirty="0"/>
          </a:p>
          <a:p>
            <a:pPr marL="0" indent="0">
              <a:buNone/>
            </a:pPr>
            <a:r>
              <a:rPr kumimoji="1" lang="ja-JP" altLang="en-US" dirty="0"/>
              <a:t>・　地方豪族たちの反乱</a:t>
            </a:r>
            <a:endParaRPr kumimoji="1" lang="en-US" altLang="ja-JP" dirty="0"/>
          </a:p>
          <a:p>
            <a:pPr marL="0" indent="0">
              <a:buNone/>
            </a:pPr>
            <a:r>
              <a:rPr kumimoji="1" lang="ja-JP" altLang="en-US" dirty="0"/>
              <a:t>　　平将門　</a:t>
            </a:r>
            <a:r>
              <a:rPr kumimoji="1" lang="en-US" altLang="ja-JP" dirty="0"/>
              <a:t>940</a:t>
            </a:r>
            <a:r>
              <a:rPr kumimoji="1" lang="ja-JP" altLang="en-US" dirty="0"/>
              <a:t>年頃　常陸、下総、下野などで反乱</a:t>
            </a:r>
            <a:endParaRPr kumimoji="1" lang="en-US" altLang="ja-JP" dirty="0"/>
          </a:p>
          <a:p>
            <a:pPr marL="0" indent="0">
              <a:buNone/>
            </a:pPr>
            <a:r>
              <a:rPr kumimoji="1" lang="ja-JP" altLang="en-US" dirty="0"/>
              <a:t>　　平常忠　</a:t>
            </a:r>
            <a:r>
              <a:rPr kumimoji="1" lang="en-US" altLang="ja-JP" dirty="0"/>
              <a:t>1030</a:t>
            </a:r>
            <a:r>
              <a:rPr kumimoji="1" lang="ja-JP" altLang="en-US" dirty="0"/>
              <a:t>年頃　上総、下総、安房で反乱</a:t>
            </a:r>
            <a:endParaRPr kumimoji="1" lang="en-US" altLang="ja-JP" dirty="0"/>
          </a:p>
          <a:p>
            <a:pPr marL="0" indent="0">
              <a:buNone/>
            </a:pPr>
            <a:r>
              <a:rPr kumimoji="1" lang="ja-JP" altLang="en-US" dirty="0"/>
              <a:t>　　源義家　前９年の役（</a:t>
            </a:r>
            <a:r>
              <a:rPr kumimoji="1" lang="en-US" altLang="ja-JP" dirty="0"/>
              <a:t>1051</a:t>
            </a:r>
            <a:r>
              <a:rPr kumimoji="1" lang="ja-JP" altLang="en-US" dirty="0"/>
              <a:t>～</a:t>
            </a:r>
            <a:r>
              <a:rPr kumimoji="1" lang="en-US" altLang="ja-JP" dirty="0"/>
              <a:t>1062</a:t>
            </a:r>
            <a:r>
              <a:rPr kumimoji="1" lang="ja-JP" altLang="en-US" dirty="0"/>
              <a:t>年）、後３年の役（１０８３～１０８８年）</a:t>
            </a:r>
            <a:endParaRPr kumimoji="1" lang="en-US" altLang="ja-JP" dirty="0"/>
          </a:p>
          <a:p>
            <a:pPr marL="0" indent="0">
              <a:buNone/>
            </a:pPr>
            <a:r>
              <a:rPr kumimoji="1" lang="ja-JP" altLang="en-US" dirty="0"/>
              <a:t>　　　　　　陸奥国において、清原氏の内紛に介入</a:t>
            </a:r>
            <a:endParaRPr kumimoji="1" lang="en-US" altLang="ja-JP" dirty="0"/>
          </a:p>
          <a:p>
            <a:pPr marL="0" indent="0">
              <a:buNone/>
            </a:pPr>
            <a:r>
              <a:rPr kumimoji="1" lang="ja-JP" altLang="en-US" dirty="0"/>
              <a:t>　平安時代中期まで、関東・東北地方は政情不安で軍事的緊張が高まり、朝廷は大軍を送って平定を目指した。</a:t>
            </a:r>
            <a:endParaRPr kumimoji="1" lang="en-US" altLang="ja-JP" dirty="0"/>
          </a:p>
          <a:p>
            <a:pPr marL="0" indent="0">
              <a:buNone/>
            </a:pPr>
            <a:r>
              <a:rPr lang="ja-JP" altLang="en-US" dirty="0"/>
              <a:t>　　　　　　　　　　　　　　　　　　　　　　　　</a:t>
            </a:r>
            <a:r>
              <a:rPr lang="en-US" altLang="ja-JP" dirty="0"/>
              <a:t>2019</a:t>
            </a:r>
            <a:r>
              <a:rPr lang="ja-JP" altLang="en-US" dirty="0"/>
              <a:t>年第</a:t>
            </a:r>
            <a:r>
              <a:rPr lang="en-US" altLang="ja-JP" dirty="0"/>
              <a:t>9</a:t>
            </a:r>
            <a:r>
              <a:rPr lang="ja-JP" altLang="en-US" dirty="0"/>
              <a:t>回例会千葉の古道の変遷より　　　　　　　　</a:t>
            </a:r>
            <a:endParaRPr lang="en-US" altLang="ja-JP" dirty="0"/>
          </a:p>
          <a:p>
            <a:pPr marL="0" indent="0">
              <a:buNone/>
            </a:pPr>
            <a:endParaRPr kumimoji="1" lang="en-US" altLang="ja-JP" dirty="0"/>
          </a:p>
          <a:p>
            <a:pPr marL="0" indent="0">
              <a:buNone/>
            </a:pPr>
            <a:endParaRPr kumimoji="1" lang="ja-JP" altLang="en-US" dirty="0"/>
          </a:p>
        </p:txBody>
      </p:sp>
    </p:spTree>
    <p:extLst>
      <p:ext uri="{BB962C8B-B14F-4D97-AF65-F5344CB8AC3E}">
        <p14:creationId xmlns:p14="http://schemas.microsoft.com/office/powerpoint/2010/main" val="12369512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a:t>関東地方の河川と湖沼の様子</a:t>
            </a:r>
            <a:br>
              <a:rPr kumimoji="1" lang="en-US" altLang="ja-JP" dirty="0"/>
            </a:br>
            <a:r>
              <a:rPr kumimoji="1" lang="ja-JP" altLang="en-US"/>
              <a:t>　　</a:t>
            </a:r>
            <a:r>
              <a:rPr kumimoji="1" lang="ja-JP" altLang="en-US" sz="3200"/>
              <a:t>長谷川伸三</a:t>
            </a:r>
            <a:r>
              <a:rPr kumimoji="1" lang="ja-JP" altLang="en-US" sz="3200" dirty="0"/>
              <a:t>ほか</a:t>
            </a:r>
            <a:r>
              <a:rPr kumimoji="1" lang="en-US" altLang="ja-JP" sz="3200" dirty="0"/>
              <a:t>『</a:t>
            </a:r>
            <a:r>
              <a:rPr kumimoji="1" lang="ja-JP" altLang="en-US" sz="3200" dirty="0"/>
              <a:t>茨城の歴史</a:t>
            </a:r>
            <a:r>
              <a:rPr kumimoji="1" lang="en-US" altLang="ja-JP" sz="3200" dirty="0"/>
              <a:t>』</a:t>
            </a:r>
            <a:r>
              <a:rPr kumimoji="1" lang="ja-JP" altLang="en-US" sz="3200" dirty="0"/>
              <a:t>山川書店より</a:t>
            </a:r>
          </a:p>
        </p:txBody>
      </p:sp>
      <p:pic>
        <p:nvPicPr>
          <p:cNvPr id="4" name="Picture 2" descr="http://www.photo-make.jp/image_bird/funaun_map.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20826" y="1622926"/>
            <a:ext cx="3361380" cy="4351338"/>
          </a:xfrm>
          <a:prstGeom prst="rect">
            <a:avLst/>
          </a:prstGeom>
          <a:noFill/>
          <a:extLst>
            <a:ext uri="{909E8E84-426E-40DD-AFC4-6F175D3DCCD1}">
              <a14:hiddenFill xmlns:a14="http://schemas.microsoft.com/office/drawing/2010/main">
                <a:solidFill>
                  <a:srgbClr val="FFFFFF"/>
                </a:solidFill>
              </a14:hiddenFill>
            </a:ext>
          </a:extLst>
        </p:spPr>
      </p:pic>
      <p:pic>
        <p:nvPicPr>
          <p:cNvPr id="5" name="図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43224" y="1622926"/>
            <a:ext cx="7116185" cy="5114758"/>
          </a:xfrm>
          <a:prstGeom prst="rect">
            <a:avLst/>
          </a:prstGeom>
        </p:spPr>
      </p:pic>
      <p:sp>
        <p:nvSpPr>
          <p:cNvPr id="3" name="正方形/長方形 2">
            <a:extLst>
              <a:ext uri="{FF2B5EF4-FFF2-40B4-BE49-F238E27FC236}">
                <a16:creationId xmlns:a16="http://schemas.microsoft.com/office/drawing/2014/main" id="{0084F826-1164-4D8F-B897-8A1AB7860A1D}"/>
              </a:ext>
            </a:extLst>
          </p:cNvPr>
          <p:cNvSpPr/>
          <p:nvPr/>
        </p:nvSpPr>
        <p:spPr>
          <a:xfrm>
            <a:off x="102762" y="6091353"/>
            <a:ext cx="4258736" cy="646331"/>
          </a:xfrm>
          <a:prstGeom prst="rect">
            <a:avLst/>
          </a:prstGeom>
        </p:spPr>
        <p:txBody>
          <a:bodyPr wrap="square">
            <a:spAutoFit/>
          </a:bodyPr>
          <a:lstStyle/>
          <a:p>
            <a:r>
              <a:rPr lang="ja-JP" altLang="en-US" dirty="0"/>
              <a:t>平安時代頃の奥州から鎌倉・京都方面への物資運搬ルート</a:t>
            </a:r>
          </a:p>
        </p:txBody>
      </p:sp>
    </p:spTree>
    <p:extLst>
      <p:ext uri="{BB962C8B-B14F-4D97-AF65-F5344CB8AC3E}">
        <p14:creationId xmlns:p14="http://schemas.microsoft.com/office/powerpoint/2010/main" val="4109255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a:t>江戸時代になってからの房総半島の変化</a:t>
            </a:r>
          </a:p>
        </p:txBody>
      </p:sp>
      <p:sp>
        <p:nvSpPr>
          <p:cNvPr id="3" name="コンテンツ プレースホルダー 2"/>
          <p:cNvSpPr>
            <a:spLocks noGrp="1"/>
          </p:cNvSpPr>
          <p:nvPr>
            <p:ph idx="1"/>
          </p:nvPr>
        </p:nvSpPr>
        <p:spPr>
          <a:xfrm>
            <a:off x="838200" y="1518699"/>
            <a:ext cx="10515600" cy="5168347"/>
          </a:xfrm>
        </p:spPr>
        <p:txBody>
          <a:bodyPr>
            <a:normAutofit fontScale="62500" lnSpcReduction="20000"/>
          </a:bodyPr>
          <a:lstStyle/>
          <a:p>
            <a:pPr marL="0" indent="0">
              <a:buNone/>
            </a:pPr>
            <a:r>
              <a:rPr kumimoji="1" lang="ja-JP" altLang="en-US" dirty="0"/>
              <a:t>江戸幕府の成立と政策の影響</a:t>
            </a:r>
            <a:endParaRPr kumimoji="1" lang="en-US" altLang="ja-JP" dirty="0"/>
          </a:p>
          <a:p>
            <a:pPr marL="0" indent="0">
              <a:buNone/>
            </a:pPr>
            <a:r>
              <a:rPr kumimoji="1" lang="ja-JP" altLang="en-US" dirty="0"/>
              <a:t>　利根川の付け替え完成（承応３年、</a:t>
            </a:r>
            <a:r>
              <a:rPr kumimoji="1" lang="en-US" altLang="ja-JP" dirty="0"/>
              <a:t>1654</a:t>
            </a:r>
            <a:r>
              <a:rPr kumimoji="1" lang="ja-JP" altLang="en-US" dirty="0"/>
              <a:t>年）　以後房総半島は川と海に囲まれるようになった。</a:t>
            </a:r>
            <a:endParaRPr kumimoji="1" lang="en-US" altLang="ja-JP" dirty="0"/>
          </a:p>
          <a:p>
            <a:pPr marL="0" indent="0">
              <a:buNone/>
            </a:pPr>
            <a:r>
              <a:rPr kumimoji="1" lang="ja-JP" altLang="en-US" dirty="0"/>
              <a:t>　 参勤交代　佐倉道を通る大名：１２藩</a:t>
            </a:r>
            <a:endParaRPr kumimoji="1" lang="en-US" altLang="ja-JP" dirty="0"/>
          </a:p>
          <a:p>
            <a:pPr marL="0" indent="0">
              <a:buNone/>
            </a:pPr>
            <a:r>
              <a:rPr kumimoji="1" lang="ja-JP" altLang="en-US" dirty="0"/>
              <a:t>　　　　　　佐倉、久留里、大多喜、飯野、佐貫、多古、勝山、館山、北条、生実、五井、小見川</a:t>
            </a:r>
            <a:endParaRPr kumimoji="1" lang="en-US" altLang="ja-JP" dirty="0"/>
          </a:p>
          <a:p>
            <a:pPr marL="0" indent="0">
              <a:buNone/>
            </a:pPr>
            <a:r>
              <a:rPr kumimoji="1" lang="ja-JP" altLang="en-US" dirty="0"/>
              <a:t>　鷹狩　家光の代まで実施（吉宗も実施）</a:t>
            </a:r>
            <a:endParaRPr kumimoji="1" lang="en-US" altLang="ja-JP" dirty="0"/>
          </a:p>
          <a:p>
            <a:pPr marL="0" indent="0">
              <a:buNone/>
            </a:pPr>
            <a:r>
              <a:rPr kumimoji="1" lang="ja-JP" altLang="en-US" dirty="0"/>
              <a:t>　　　　　御成道、権現道</a:t>
            </a:r>
            <a:endParaRPr kumimoji="1" lang="en-US" altLang="ja-JP" dirty="0"/>
          </a:p>
          <a:p>
            <a:pPr marL="0" indent="0">
              <a:buNone/>
            </a:pPr>
            <a:r>
              <a:rPr kumimoji="1" lang="ja-JP" altLang="en-US" dirty="0"/>
              <a:t>人口増加により江戸の経済活動が活発化（モノ・ヒト・カネが江戸に集中）</a:t>
            </a:r>
            <a:endParaRPr kumimoji="1" lang="en-US" altLang="ja-JP" dirty="0"/>
          </a:p>
          <a:p>
            <a:pPr marL="0" indent="0">
              <a:buNone/>
            </a:pPr>
            <a:r>
              <a:rPr kumimoji="1" lang="ja-JP" altLang="en-US" dirty="0"/>
              <a:t>　　食料</a:t>
            </a:r>
            <a:endParaRPr kumimoji="1" lang="en-US" altLang="ja-JP" dirty="0"/>
          </a:p>
          <a:p>
            <a:pPr marL="0" indent="0">
              <a:buNone/>
            </a:pPr>
            <a:r>
              <a:rPr kumimoji="1" lang="ja-JP" altLang="en-US" dirty="0"/>
              <a:t>　　年貢米</a:t>
            </a:r>
            <a:endParaRPr kumimoji="1" lang="en-US" altLang="ja-JP" dirty="0"/>
          </a:p>
          <a:p>
            <a:pPr marL="0" indent="0">
              <a:buNone/>
            </a:pPr>
            <a:r>
              <a:rPr kumimoji="1" lang="ja-JP" altLang="en-US" dirty="0"/>
              <a:t>　　労働力</a:t>
            </a:r>
            <a:endParaRPr kumimoji="1" lang="en-US" altLang="ja-JP" dirty="0"/>
          </a:p>
          <a:p>
            <a:pPr marL="0" indent="0">
              <a:buNone/>
            </a:pPr>
            <a:r>
              <a:rPr kumimoji="1" lang="ja-JP" altLang="en-US" dirty="0"/>
              <a:t>江戸に向かう商品経済の流れ　　海：東回り航路、西回り航路</a:t>
            </a:r>
            <a:endParaRPr kumimoji="1" lang="en-US" altLang="ja-JP" dirty="0"/>
          </a:p>
          <a:p>
            <a:pPr marL="0" indent="0">
              <a:buNone/>
            </a:pPr>
            <a:r>
              <a:rPr kumimoji="1" lang="ja-JP" altLang="en-US" dirty="0"/>
              <a:t>　　　　　　　　　　　　　　　川：利根川の付け替えと利根川航路の開発　</a:t>
            </a:r>
            <a:endParaRPr kumimoji="1" lang="en-US" altLang="ja-JP" dirty="0"/>
          </a:p>
          <a:p>
            <a:pPr marL="0" indent="0">
              <a:buNone/>
            </a:pPr>
            <a:r>
              <a:rPr kumimoji="1" lang="ja-JP" altLang="en-US" dirty="0"/>
              <a:t>　　　　　　　　　　　　　　　陸：街道の整備</a:t>
            </a:r>
            <a:endParaRPr kumimoji="1" lang="en-US" altLang="ja-JP" dirty="0"/>
          </a:p>
          <a:p>
            <a:pPr marL="0" indent="0">
              <a:buNone/>
            </a:pPr>
            <a:endParaRPr kumimoji="1" lang="en-US" altLang="ja-JP" dirty="0"/>
          </a:p>
          <a:p>
            <a:pPr marL="0" indent="0">
              <a:buNone/>
            </a:pPr>
            <a:r>
              <a:rPr lang="ja-JP" altLang="en-US" dirty="0"/>
              <a:t>　　　　　　　　　　　　　　　　　　　　</a:t>
            </a:r>
            <a:r>
              <a:rPr lang="en-US" altLang="ja-JP" dirty="0"/>
              <a:t> 2019</a:t>
            </a:r>
            <a:r>
              <a:rPr lang="ja-JP" altLang="en-US" dirty="0"/>
              <a:t>年第</a:t>
            </a:r>
            <a:r>
              <a:rPr lang="en-US" altLang="ja-JP" dirty="0"/>
              <a:t>9</a:t>
            </a:r>
            <a:r>
              <a:rPr lang="ja-JP" altLang="en-US" dirty="0"/>
              <a:t>回例会千葉の古道の変遷より</a:t>
            </a:r>
            <a:endParaRPr kumimoji="1" lang="ja-JP" altLang="en-US" dirty="0"/>
          </a:p>
        </p:txBody>
      </p:sp>
    </p:spTree>
    <p:extLst>
      <p:ext uri="{BB962C8B-B14F-4D97-AF65-F5344CB8AC3E}">
        <p14:creationId xmlns:p14="http://schemas.microsoft.com/office/powerpoint/2010/main" val="35079936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199" y="365126"/>
            <a:ext cx="10757007" cy="756744"/>
          </a:xfrm>
        </p:spPr>
        <p:txBody>
          <a:bodyPr>
            <a:normAutofit fontScale="90000"/>
          </a:bodyPr>
          <a:lstStyle/>
          <a:p>
            <a:r>
              <a:rPr kumimoji="1" lang="ja-JP" altLang="en-US" dirty="0"/>
              <a:t>農水産物の生産と輸送の流れ</a:t>
            </a:r>
            <a:br>
              <a:rPr kumimoji="1" lang="en-US" altLang="ja-JP" dirty="0"/>
            </a:br>
            <a:r>
              <a:rPr kumimoji="1" lang="ja-JP" altLang="en-US" dirty="0"/>
              <a:t>　　　　</a:t>
            </a:r>
            <a:r>
              <a:rPr kumimoji="1" lang="ja-JP" altLang="en-US" sz="3100" dirty="0"/>
              <a:t>土屋浩</a:t>
            </a:r>
            <a:r>
              <a:rPr kumimoji="1" lang="en-US" altLang="ja-JP" sz="3100" dirty="0"/>
              <a:t>『</a:t>
            </a:r>
            <a:r>
              <a:rPr kumimoji="1" lang="ja-JP" altLang="en-US" sz="3100" dirty="0"/>
              <a:t>房総と江戸の交流史</a:t>
            </a:r>
            <a:r>
              <a:rPr kumimoji="1" lang="en-US" altLang="ja-JP" sz="3100" dirty="0"/>
              <a:t>』</a:t>
            </a:r>
            <a:r>
              <a:rPr kumimoji="1" lang="ja-JP" altLang="en-US" sz="3100" dirty="0"/>
              <a:t>雄山閣、</a:t>
            </a:r>
            <a:r>
              <a:rPr kumimoji="1" lang="en-US" altLang="ja-JP" sz="3100" dirty="0"/>
              <a:t>2015</a:t>
            </a:r>
            <a:r>
              <a:rPr kumimoji="1" lang="ja-JP" altLang="en-US" sz="3100" dirty="0"/>
              <a:t>年より</a:t>
            </a:r>
          </a:p>
        </p:txBody>
      </p:sp>
      <p:sp>
        <p:nvSpPr>
          <p:cNvPr id="3" name="コンテンツ プレースホルダー 2"/>
          <p:cNvSpPr>
            <a:spLocks noGrp="1"/>
          </p:cNvSpPr>
          <p:nvPr>
            <p:ph idx="1"/>
          </p:nvPr>
        </p:nvSpPr>
        <p:spPr>
          <a:xfrm>
            <a:off x="561474" y="1444598"/>
            <a:ext cx="11508606" cy="5228918"/>
          </a:xfrm>
        </p:spPr>
        <p:txBody>
          <a:bodyPr>
            <a:noAutofit/>
          </a:bodyPr>
          <a:lstStyle/>
          <a:p>
            <a:pPr marL="0" indent="0">
              <a:buNone/>
            </a:pPr>
            <a:r>
              <a:rPr kumimoji="1" lang="ja-JP" altLang="en-US" sz="1800" dirty="0"/>
              <a:t>水産物　金肥の利用　干鰯（綿花栽培向け）の</a:t>
            </a:r>
            <a:r>
              <a:rPr lang="ja-JP" altLang="en-US" sz="1800" dirty="0"/>
              <a:t>生産：関西からの移住者による</a:t>
            </a:r>
            <a:endParaRPr lang="en-US" altLang="ja-JP" sz="1800" dirty="0"/>
          </a:p>
          <a:p>
            <a:pPr marL="0" indent="0">
              <a:buNone/>
            </a:pPr>
            <a:r>
              <a:rPr kumimoji="1" lang="ja-JP" altLang="en-US" sz="1800" dirty="0"/>
              <a:t> 　　　　鮮魚　江戸湾奥（芝浦、品川、大井、羽田、小網町・佃島、船橋などから入荷）</a:t>
            </a:r>
            <a:endParaRPr kumimoji="1" lang="en-US" altLang="ja-JP" sz="1800" dirty="0"/>
          </a:p>
          <a:p>
            <a:pPr marL="0" indent="0">
              <a:buNone/>
            </a:pPr>
            <a:r>
              <a:rPr kumimoji="1" lang="ja-JP" altLang="en-US" sz="1800" dirty="0"/>
              <a:t>　　　　塩（行徳塩）　瀬戸内地方（十州塩）と比較するとはるかに小規模</a:t>
            </a:r>
            <a:endParaRPr kumimoji="1" lang="en-US" altLang="ja-JP" sz="1800" dirty="0"/>
          </a:p>
          <a:p>
            <a:pPr marL="0" indent="0">
              <a:buNone/>
            </a:pPr>
            <a:r>
              <a:rPr lang="ja-JP" altLang="en-US" sz="1800" dirty="0"/>
              <a:t>農作物　サツマイモ、大規模干拓による米作など</a:t>
            </a:r>
            <a:endParaRPr lang="en-US" altLang="ja-JP" sz="1800" dirty="0"/>
          </a:p>
          <a:p>
            <a:pPr marL="0" indent="0">
              <a:buNone/>
            </a:pPr>
            <a:r>
              <a:rPr kumimoji="1" lang="ja-JP" altLang="en-US" sz="1800" dirty="0"/>
              <a:t>加工食品　醤油、味噌など　房総全域（特に野田、佐原、銚子）</a:t>
            </a:r>
            <a:endParaRPr kumimoji="1" lang="en-US" altLang="ja-JP" sz="1800" dirty="0"/>
          </a:p>
          <a:p>
            <a:pPr marL="0" indent="0" algn="just">
              <a:buNone/>
            </a:pPr>
            <a:r>
              <a:rPr kumimoji="1" lang="ja-JP" altLang="en-US" sz="1800" dirty="0"/>
              <a:t>　　　　　　　　関西からの技術移転（醤油：和歌山県出身者）⇒「千葉の醤油製造業と和歌山」へ</a:t>
            </a:r>
            <a:endParaRPr kumimoji="1" lang="en-US" altLang="ja-JP" sz="1800" dirty="0"/>
          </a:p>
          <a:p>
            <a:pPr marL="0" indent="0" algn="just">
              <a:buNone/>
            </a:pPr>
            <a:r>
              <a:rPr kumimoji="1" lang="ja-JP" altLang="en-US" sz="1800" dirty="0"/>
              <a:t>　　　　　味醂　流山（万上味醂）</a:t>
            </a:r>
            <a:endParaRPr kumimoji="1" lang="en-US" altLang="ja-JP" sz="1800" dirty="0"/>
          </a:p>
          <a:p>
            <a:pPr marL="0" indent="0">
              <a:buNone/>
            </a:pPr>
            <a:r>
              <a:rPr kumimoji="1" lang="ja-JP" altLang="en-US" sz="1800" dirty="0"/>
              <a:t>　　　　　海苔　浅草のり（浅草紙の製法の転用？）⇒大森に移転</a:t>
            </a:r>
            <a:endParaRPr kumimoji="1" lang="en-US" altLang="ja-JP" sz="1800" dirty="0"/>
          </a:p>
          <a:p>
            <a:pPr marL="0" indent="0">
              <a:buNone/>
            </a:pPr>
            <a:r>
              <a:rPr kumimoji="1" lang="ja-JP" altLang="en-US" sz="1800" dirty="0"/>
              <a:t>山林産物　薪炭　奥川ルート　江戸川以東の河川で運搬</a:t>
            </a:r>
            <a:endParaRPr kumimoji="1" lang="en-US" altLang="ja-JP" sz="1800" dirty="0"/>
          </a:p>
          <a:p>
            <a:pPr marL="0" indent="0">
              <a:buNone/>
            </a:pPr>
            <a:r>
              <a:rPr kumimoji="1" lang="ja-JP" altLang="en-US" sz="1800" dirty="0"/>
              <a:t>　　　　　　　　海手ルート　江戸湾経由</a:t>
            </a:r>
            <a:endParaRPr kumimoji="1" lang="en-US" altLang="ja-JP" sz="1800" dirty="0"/>
          </a:p>
          <a:p>
            <a:pPr marL="0" indent="0">
              <a:buNone/>
            </a:pPr>
            <a:r>
              <a:rPr kumimoji="1" lang="ja-JP" altLang="en-US" sz="1800" dirty="0"/>
              <a:t>　　　　　　　　川舟ルート　養老川、小櫃川、小糸川、湊川</a:t>
            </a:r>
            <a:endParaRPr kumimoji="1" lang="en-US" altLang="ja-JP" sz="1800" dirty="0"/>
          </a:p>
          <a:p>
            <a:pPr marL="0" indent="0">
              <a:buNone/>
            </a:pPr>
            <a:r>
              <a:rPr kumimoji="1" lang="ja-JP" altLang="en-US" sz="1800" dirty="0"/>
              <a:t>牧　　佐倉牧、小金牧（松戸）、嶺岡牧（安房）など（馬⇒薪炭、新田開発への転換）</a:t>
            </a:r>
            <a:endParaRPr kumimoji="1" lang="en-US" altLang="ja-JP" sz="1800" dirty="0"/>
          </a:p>
          <a:p>
            <a:pPr marL="0" indent="0">
              <a:buNone/>
            </a:pPr>
            <a:r>
              <a:rPr kumimoji="1" lang="ja-JP" altLang="en-US" sz="1800" dirty="0"/>
              <a:t>　　　嶺岡牧でのバター生産　（享保年間、インドから白牛３頭を輸入、牛乳から白牛酪を加工販売：</a:t>
            </a:r>
            <a:endParaRPr kumimoji="1" lang="en-US" altLang="ja-JP" sz="1800" dirty="0"/>
          </a:p>
          <a:p>
            <a:pPr marL="0" indent="0">
              <a:buNone/>
            </a:pPr>
            <a:r>
              <a:rPr lang="ja-JP" altLang="en-US" sz="1800" dirty="0"/>
              <a:t>　　　</a:t>
            </a:r>
            <a:r>
              <a:rPr kumimoji="1" lang="ja-JP" altLang="en-US" sz="1800" dirty="0"/>
              <a:t>南房総市大井が日本の酪農の発祥地）</a:t>
            </a:r>
            <a:endParaRPr kumimoji="1" lang="en-US" altLang="ja-JP" sz="1800" dirty="0"/>
          </a:p>
          <a:p>
            <a:pPr marL="0" indent="0">
              <a:buNone/>
            </a:pPr>
            <a:r>
              <a:rPr kumimoji="1" lang="ja-JP" altLang="en-US" sz="1800" dirty="0"/>
              <a:t>その他　薬草、山菜など　　　　　　　　　</a:t>
            </a:r>
          </a:p>
        </p:txBody>
      </p:sp>
    </p:spTree>
    <p:extLst>
      <p:ext uri="{BB962C8B-B14F-4D97-AF65-F5344CB8AC3E}">
        <p14:creationId xmlns:p14="http://schemas.microsoft.com/office/powerpoint/2010/main" val="2001838768"/>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707</TotalTime>
  <Words>3483</Words>
  <Application>Microsoft Office PowerPoint</Application>
  <PresentationFormat>ワイド画面</PresentationFormat>
  <Paragraphs>231</Paragraphs>
  <Slides>25</Slides>
  <Notes>0</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25</vt:i4>
      </vt:variant>
    </vt:vector>
  </HeadingPairs>
  <TitlesOfParts>
    <vt:vector size="29" baseType="lpstr">
      <vt:lpstr>游ゴシック</vt:lpstr>
      <vt:lpstr>游ゴシック Light</vt:lpstr>
      <vt:lpstr>Arial</vt:lpstr>
      <vt:lpstr>Office テーマ</vt:lpstr>
      <vt:lpstr>2020年　古道歩き研究会例会　第1回 利根川の水運と千葉の古道 2020年９月19日</vt:lpstr>
      <vt:lpstr>今日の講義のポイント</vt:lpstr>
      <vt:lpstr>昨年の第９回例会の復習</vt:lpstr>
      <vt:lpstr>奈良・平安期の官道 （近江俊秀『日本の古代道路』角川学芸出版、2014年による）</vt:lpstr>
      <vt:lpstr>東山道と東海道　　　　2019年第9回例会千葉の古道の変遷より　　　　　　　　</vt:lpstr>
      <vt:lpstr>大和朝廷の政権基盤確立期の混乱</vt:lpstr>
      <vt:lpstr>関東地方の河川と湖沼の様子 　　長谷川伸三ほか『茨城の歴史』山川書店より</vt:lpstr>
      <vt:lpstr>江戸時代になってからの房総半島の変化</vt:lpstr>
      <vt:lpstr>農水産物の生産と輸送の流れ 　　　　土屋浩『房総と江戸の交流史』雄山閣、2015年より</vt:lpstr>
      <vt:lpstr>房総半島から江戸までの輸送路の開拓</vt:lpstr>
      <vt:lpstr>房総半島の主な湊、河岸、宿場</vt:lpstr>
      <vt:lpstr>宿場　その1</vt:lpstr>
      <vt:lpstr>宿場　その２</vt:lpstr>
      <vt:lpstr>今日の話はここから</vt:lpstr>
      <vt:lpstr>利根川における蒸気船での水運の歴史</vt:lpstr>
      <vt:lpstr> 　　　　　　野田</vt:lpstr>
      <vt:lpstr>木下街道VS鮮魚街道 https://tabi.page/ikoi98/namakaidou/namakaidou.html</vt:lpstr>
      <vt:lpstr>外輪蒸気船の運行会社について</vt:lpstr>
      <vt:lpstr>川蒸気の造船、構造</vt:lpstr>
      <vt:lpstr>明治初期の関東地方の河川航路</vt:lpstr>
      <vt:lpstr>蒸気船（川蒸気）運航会社間の競争 『川の上の近代』川蒸気合同展実行委員会編（2007年）</vt:lpstr>
      <vt:lpstr>　　　　蒸気船VS鉄道 東京～千葉間の所要時間と運賃</vt:lpstr>
      <vt:lpstr>鉄道との競合</vt:lpstr>
      <vt:lpstr>文学に見る川蒸気</vt:lpstr>
      <vt:lpstr>まとめ</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利根川水運と千葉の古道</dc:title>
  <dc:creator>孝男 鈴木</dc:creator>
  <cp:lastModifiedBy>孝男 鈴木</cp:lastModifiedBy>
  <cp:revision>75</cp:revision>
  <dcterms:created xsi:type="dcterms:W3CDTF">2020-07-28T01:21:33Z</dcterms:created>
  <dcterms:modified xsi:type="dcterms:W3CDTF">2020-09-17T01:22:09Z</dcterms:modified>
</cp:coreProperties>
</file>