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90" r:id="rId3"/>
    <p:sldId id="287" r:id="rId4"/>
    <p:sldId id="257" r:id="rId5"/>
    <p:sldId id="308" r:id="rId6"/>
    <p:sldId id="303" r:id="rId7"/>
  </p:sldIdLst>
  <p:sldSz cx="12192000" cy="6858000"/>
  <p:notesSz cx="6858000" cy="987425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孝男 鈴木" initials="孝男" lastIdx="1" clrIdx="0">
    <p:extLst>
      <p:ext uri="{19B8F6BF-5375-455C-9EA6-DF929625EA0E}">
        <p15:presenceInfo xmlns:p15="http://schemas.microsoft.com/office/powerpoint/2012/main" userId="5e4ece693431ca4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22F3D-C862-4D89-A5CC-913368DF675E}" type="datetimeFigureOut">
              <a:rPr kumimoji="1" lang="ja-JP" altLang="en-US" smtClean="0"/>
              <a:t>2025/10/9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68313" y="1235075"/>
            <a:ext cx="592137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51388"/>
            <a:ext cx="5486400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718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378950"/>
            <a:ext cx="29718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1553F8-4991-4697-894A-461446FE2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7654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8798AB-BC1F-436F-B6FD-1398A18B4B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DF274BE-A5FF-4750-ABEB-CD154402F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F061BE-BB99-4DD4-9E83-B1E458B1E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4673-2CE9-4B73-B653-99B614B594E1}" type="datetime1">
              <a:rPr kumimoji="1" lang="ja-JP" altLang="en-US" smtClean="0"/>
              <a:t>2025/10/9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E305F2-7B2F-4014-94F8-4E5A7CB09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ED430A-109B-4669-B326-C240C9DF1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2109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C7C456-6C2B-4E2D-9E55-D61F3C966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0FB3704-2742-4316-95BD-CA8B81BA60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C96A36-A1FE-4107-B1D7-1E3C4FF30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11BC-C844-4F4F-A469-290C34E87EAA}" type="datetime1">
              <a:rPr kumimoji="1" lang="ja-JP" altLang="en-US" smtClean="0"/>
              <a:t>2025/10/9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520441-632B-4957-8976-95ABF06C0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34F3A7-7205-466B-92AC-CDD7A44DD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4403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F6A54A7-6668-4169-883B-93FF48D875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A74CF7F-4CE3-495C-8071-990EBB83A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17EB71-AC76-4CDF-B396-9253CC29D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14E02-4B88-4C62-B4E1-E1F06BB6E9B1}" type="datetime1">
              <a:rPr kumimoji="1" lang="ja-JP" altLang="en-US" smtClean="0"/>
              <a:t>2025/10/9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FCD71E-200B-4280-B165-B8C31B6BF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4B459D-9B18-4618-BB86-84B209949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6020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D12805-A125-4C1D-A3E0-AA68C3A8F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7656855-7752-4CF1-B5F4-301857EE5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C1032E-2846-4EDF-B843-AEEF8CF6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0F1E1-3EF2-4057-9040-870ACF913F71}" type="datetime1">
              <a:rPr kumimoji="1" lang="ja-JP" altLang="en-US" smtClean="0"/>
              <a:t>2025/10/9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565EB0-CB92-416F-9527-71EFEEA3A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5B38C3-EC16-4360-B078-22693DBD9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4381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716192-4C6C-4877-B158-2ACEABA2F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E5372F3-6F68-4CAA-8041-814B10C43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30A7A4-A7BD-488A-AA67-0BB52CE08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6933-0C90-42AA-B487-C45BFE6199AC}" type="datetime1">
              <a:rPr kumimoji="1" lang="ja-JP" altLang="en-US" smtClean="0"/>
              <a:t>2025/10/9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1E426D-EBBB-4398-AC35-73C86A628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F236C2-F8FD-4ED7-BE9E-23B078377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566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F3F458-124D-455A-84D0-4F1C46808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9D85F5B-BC66-4E53-80D6-5CF74EF9F2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2580813-707A-4A4C-AA51-AC5F35425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5ABCB4E-7AD0-417B-A8E9-3A168FA5B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F4EE-EB2E-4441-9FB4-CB3EC85D5674}" type="datetime1">
              <a:rPr kumimoji="1" lang="ja-JP" altLang="en-US" smtClean="0"/>
              <a:t>2025/10/9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D710324-E9A6-4FE2-BC6B-1C0C3E23F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F78DDD9-777E-4F6B-89AA-DC1DA7379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7359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73B8FA-E45D-4697-9DB1-F9AFD82F8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DEFDA16-B2EE-466E-8846-4A0710D87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209BF33-2440-4BC1-A187-C62DE32CE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43427D1-2A03-49F6-ADB4-9ABFB0E047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9B82416-07B3-4B19-99BD-DCBE62FA6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A14A242-B08E-4A7C-B31F-7046F0D2B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3EA93-46A8-48E0-BA8F-804E36D9BC64}" type="datetime1">
              <a:rPr kumimoji="1" lang="ja-JP" altLang="en-US" smtClean="0"/>
              <a:t>2025/10/9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2811FAF-A659-4EF7-93FB-3E24D1CA7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220EAD3-26C1-4E8B-B3A3-298123087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665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D30457-C9AE-4B1F-BC09-E2CCABD2D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49B6D90-53D2-461C-AAFA-63437DA30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4835-63D4-4F21-82F0-D59955E6F8B8}" type="datetime1">
              <a:rPr kumimoji="1" lang="ja-JP" altLang="en-US" smtClean="0"/>
              <a:t>2025/10/9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F810F87-4ED1-4FB8-9895-CA34F2B1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96E920F-E3ED-42E5-B178-DA1362A73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306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23C5C35-108D-4AC9-8831-E52245232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9CF83-4CE9-42C4-88A0-BD42FCCA2A00}" type="datetime1">
              <a:rPr kumimoji="1" lang="ja-JP" altLang="en-US" smtClean="0"/>
              <a:t>2025/10/9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C8B7105-C991-4195-A386-EC3E87149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84A930-0F5F-4063-B1C1-B6976D065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028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8EACDD-A43F-4D1E-88AC-58CCBB03C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C75CD7-8755-483D-A6DB-E6CDC5AD2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6BFD0C9-788E-494D-96A6-A6A9178FF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5E51612-79EE-4632-9263-086F9280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102B-93E3-4378-ACEB-E415E19E90A5}" type="datetime1">
              <a:rPr kumimoji="1" lang="ja-JP" altLang="en-US" smtClean="0"/>
              <a:t>2025/10/9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188A5D-7355-47BC-8DFA-2770ECCEE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232FDC-F863-4A38-B117-82E36CE78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66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05105C-8369-48D3-8791-90B175D4B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11BDC7B-7F49-40AD-B240-2490C89FF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A2F0FE8-CADF-4BE0-A440-B78667C1A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DE6E4E1-D59E-40EC-8621-9CA3629E1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E94F3-B22E-4524-8B3D-589151B17461}" type="datetime1">
              <a:rPr kumimoji="1" lang="ja-JP" altLang="en-US" smtClean="0"/>
              <a:t>2025/10/9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538EC82-8617-410C-AC8B-14DC6F030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DC9D35-EB2D-43B0-8BD1-2E92C5752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507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B811EAD-5925-48BA-BA87-E38178194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341E098-AAE0-4240-A7B9-05E45F726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A64079F-8C30-4F4E-B1D2-E77F8BD8E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AACEE-27D8-490D-A439-B48920F6B967}" type="datetime1">
              <a:rPr kumimoji="1" lang="ja-JP" altLang="en-US" smtClean="0"/>
              <a:t>2025/10/9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D55351-1046-43ED-93FE-9DC40F0F1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EE4768-5D94-412B-978C-E28113D3EC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630AA-EBE6-426D-A020-3A09EB856C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0744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9D7E60-ECD1-40E0-9A8C-3C563DF84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711" y="389614"/>
            <a:ext cx="11593001" cy="1924215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sz="3200" dirty="0"/>
              <a:t>2021</a:t>
            </a:r>
            <a:r>
              <a:rPr kumimoji="1" lang="ja-JP" altLang="en-US" sz="3200" dirty="0"/>
              <a:t>年５月</a:t>
            </a:r>
            <a:r>
              <a:rPr kumimoji="1" lang="en-US" altLang="ja-JP" sz="3200" dirty="0"/>
              <a:t>15</a:t>
            </a:r>
            <a:r>
              <a:rPr kumimoji="1" lang="ja-JP" altLang="en-US" sz="3200" dirty="0"/>
              <a:t>日</a:t>
            </a:r>
            <a:r>
              <a:rPr lang="ja-JP" altLang="en-US" sz="3200" dirty="0"/>
              <a:t>　如水会八千代支部総会　講演</a:t>
            </a:r>
            <a:br>
              <a:rPr lang="en-US" altLang="ja-JP" sz="3200" dirty="0"/>
            </a:br>
            <a:br>
              <a:rPr kumimoji="1" lang="en-US" altLang="ja-JP" sz="3200" dirty="0"/>
            </a:br>
            <a:r>
              <a:rPr kumimoji="1" lang="ja-JP" altLang="en-US" sz="3200" dirty="0"/>
              <a:t>古道歩きの楽しみ　高等商業学校端艇部の銚子遠漕との出会い（概要版）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3AFB2AE-07DF-4772-8BEA-2E675F5CA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9850" y="2084832"/>
            <a:ext cx="5781367" cy="1225601"/>
          </a:xfrm>
        </p:spPr>
        <p:txBody>
          <a:bodyPr/>
          <a:lstStyle/>
          <a:p>
            <a:endParaRPr kumimoji="1" lang="en-US" altLang="ja-JP" dirty="0"/>
          </a:p>
          <a:p>
            <a:r>
              <a:rPr lang="ja-JP" altLang="en-US" dirty="0"/>
              <a:t>古道歩き研究会　　鈴木孝男</a:t>
            </a:r>
            <a:endParaRPr kumimoji="1" lang="ja-JP" alt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E27126-BF0B-47E3-BA3D-80C1CB66A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5" y="3429001"/>
            <a:ext cx="3271150" cy="245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EB57A47-C7E3-4A77-8D6C-77A09897B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959" y="3464941"/>
            <a:ext cx="3333750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E3962C-6427-4318-8387-AFF07DF9AF69}"/>
              </a:ext>
            </a:extLst>
          </p:cNvPr>
          <p:cNvSpPr txBox="1"/>
          <p:nvPr/>
        </p:nvSpPr>
        <p:spPr>
          <a:xfrm>
            <a:off x="226142" y="6091554"/>
            <a:ext cx="7287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左：通運丸の模型　　中：利根運河を走る通運丸　右：江戸時代以降の内陸水運航路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D288CB7C-60E8-4565-A755-2C534EA0B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363" y="3429000"/>
            <a:ext cx="3333750" cy="334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1E1589F-DC96-4DAF-BB36-52FECC20A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579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8A94BA-F1D8-4763-83AC-49C813C8C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6738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今日の講演のポイント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13D255A-5DF9-4D89-AFF6-15A97E146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172" y="1001865"/>
            <a:ext cx="11895151" cy="555796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kumimoji="1" lang="ja-JP" altLang="en-US" sz="2000" dirty="0"/>
              <a:t>１　古道歩き研究会とは　千葉商科大学の社会人向け講座受講者に鈴木が呼びかけて発足</a:t>
            </a:r>
            <a:endParaRPr kumimoji="1"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２　古道歩きの</a:t>
            </a:r>
            <a:r>
              <a:rPr lang="ja-JP" altLang="en-US" sz="2000" dirty="0"/>
              <a:t>楽しみとは　身近な地域の歴史を学ぶ</a:t>
            </a:r>
            <a:endParaRPr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　　　　　　　　　　　　　古道を歩くことで歴史に直接触れてリアルに体験できる</a:t>
            </a:r>
            <a:endParaRPr kumimoji="1"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　　　　　　　　　　　　　自分史との思わぬ出会い（今回はボート部の「銚子遠漕」）</a:t>
            </a:r>
            <a:endParaRPr kumimoji="1"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３　千葉の多様な古道</a:t>
            </a:r>
            <a:endParaRPr kumimoji="1"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　　陸上の道　古代の官道、鎌倉街道、巡礼の道など</a:t>
            </a:r>
            <a:endParaRPr kumimoji="1"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　　水上の道　河川、湾、湖沼などの利用</a:t>
            </a:r>
            <a:endParaRPr kumimoji="1"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　　　東京湾を使った歴史上著名な事例　日本武尊（走水→木更津）、源頼朝（真鶴岬→鋸南町）　　</a:t>
            </a:r>
            <a:endParaRPr kumimoji="1"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４　江戸・明治期の千葉の道路と水運</a:t>
            </a:r>
            <a:endParaRPr kumimoji="1"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　　利根川、江戸川、霞ヶ浦等を利用した東北・北関東と江戸・東京を結ぶ旅客・貨物の輸送通路の存在</a:t>
            </a:r>
            <a:endParaRPr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　　明治時代：蒸気船による定期航路の開設</a:t>
            </a:r>
            <a:endParaRPr kumimoji="1"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　　水運、鉄道、道路</a:t>
            </a:r>
            <a:r>
              <a:rPr lang="en-US" altLang="ja-JP" sz="2000" dirty="0"/>
              <a:t>3</a:t>
            </a:r>
            <a:r>
              <a:rPr lang="ja-JP" altLang="en-US" sz="2000" dirty="0"/>
              <a:t>者間の連結と競合で旅客・物資を輸送　</a:t>
            </a:r>
            <a:endParaRPr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５　古道歩き研究会の勉強会で出会った一橋大学ボート部の銚子遠漕</a:t>
            </a:r>
            <a:endParaRPr kumimoji="1"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　　高等商業学校端艇部（当時）が東京から銚子までをボートを漕いで行く遠漕を明治</a:t>
            </a:r>
            <a:r>
              <a:rPr kumimoji="1" lang="en-US" altLang="ja-JP" sz="2000" dirty="0"/>
              <a:t>31</a:t>
            </a:r>
            <a:r>
              <a:rPr kumimoji="1" lang="ja-JP" altLang="en-US" sz="2000" dirty="0"/>
              <a:t>（</a:t>
            </a:r>
            <a:r>
              <a:rPr kumimoji="1" lang="en-US" altLang="ja-JP" sz="2000" dirty="0"/>
              <a:t>1898</a:t>
            </a:r>
            <a:r>
              <a:rPr kumimoji="1" lang="ja-JP" altLang="en-US" sz="2000" dirty="0"/>
              <a:t>）年に始め</a:t>
            </a:r>
            <a:endParaRPr kumimoji="1" lang="en-US" altLang="ja-JP" sz="2000" dirty="0"/>
          </a:p>
          <a:p>
            <a:pPr marL="0" indent="0">
              <a:buNone/>
            </a:pPr>
            <a:r>
              <a:rPr kumimoji="1" lang="ja-JP" altLang="en-US" sz="2000"/>
              <a:t>　　た（銚子遠漕</a:t>
            </a:r>
            <a:r>
              <a:rPr kumimoji="1" lang="ja-JP" altLang="en-US" sz="2000" dirty="0"/>
              <a:t>、日本初）。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06B609-0287-461F-944A-F72372BB9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846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関東地方の河川と湖沼の様子</a:t>
            </a:r>
            <a:br>
              <a:rPr kumimoji="1" lang="en-US" altLang="ja-JP" dirty="0"/>
            </a:br>
            <a:r>
              <a:rPr kumimoji="1" lang="ja-JP" altLang="en-US"/>
              <a:t>　　</a:t>
            </a:r>
            <a:r>
              <a:rPr kumimoji="1" lang="ja-JP" altLang="en-US" sz="3200"/>
              <a:t>長谷川伸三</a:t>
            </a:r>
            <a:r>
              <a:rPr kumimoji="1" lang="ja-JP" altLang="en-US" sz="3200" dirty="0"/>
              <a:t>ほか</a:t>
            </a:r>
            <a:r>
              <a:rPr kumimoji="1" lang="en-US" altLang="ja-JP" sz="3200" dirty="0"/>
              <a:t>『</a:t>
            </a:r>
            <a:r>
              <a:rPr kumimoji="1" lang="ja-JP" altLang="en-US" sz="3200" dirty="0"/>
              <a:t>茨城の歴史</a:t>
            </a:r>
            <a:r>
              <a:rPr kumimoji="1" lang="en-US" altLang="ja-JP" sz="3200" dirty="0"/>
              <a:t>』</a:t>
            </a:r>
            <a:r>
              <a:rPr kumimoji="1" lang="ja-JP" altLang="en-US" sz="3200" dirty="0"/>
              <a:t>山川書店より</a:t>
            </a:r>
          </a:p>
        </p:txBody>
      </p:sp>
      <p:pic>
        <p:nvPicPr>
          <p:cNvPr id="4" name="Picture 2" descr="http://www.photo-make.jp/image_bird/funaun_ma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26" y="1622926"/>
            <a:ext cx="336138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224" y="1622926"/>
            <a:ext cx="7116185" cy="511475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084F826-1164-4D8F-B897-8A1AB7860A1D}"/>
              </a:ext>
            </a:extLst>
          </p:cNvPr>
          <p:cNvSpPr/>
          <p:nvPr/>
        </p:nvSpPr>
        <p:spPr>
          <a:xfrm>
            <a:off x="102762" y="6091353"/>
            <a:ext cx="4258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/>
              <a:t>平安時代頃の奥州から鎌倉・京都方面への物資運搬ルート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E4DF9E-FD60-4AAB-A961-A9B2EE081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25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CA3539-4382-4FDB-A291-F68636971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8058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利根川における蒸気船での水運の歴史</a:t>
            </a:r>
            <a:br>
              <a:rPr kumimoji="1" lang="en-US" altLang="ja-JP" dirty="0"/>
            </a:br>
            <a:endParaRPr kumimoji="1" lang="ja-JP" altLang="en-US" sz="24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8AF16D-D9F7-4180-A10B-353104CD3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177" y="1057523"/>
            <a:ext cx="11131826" cy="54943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kumimoji="1" lang="ja-JP" altLang="en-US" sz="2400" dirty="0"/>
              <a:t>明治４（</a:t>
            </a:r>
            <a:r>
              <a:rPr kumimoji="1" lang="en-US" altLang="ja-JP" sz="2400" dirty="0"/>
              <a:t>1871</a:t>
            </a:r>
            <a:r>
              <a:rPr kumimoji="1" lang="ja-JP" altLang="en-US" sz="2400" dirty="0"/>
              <a:t>）年　利根川丸が東京（深川万年橋）～中田（現古河市）に就航</a:t>
            </a:r>
            <a:endParaRPr kumimoji="1"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明治７（</a:t>
            </a:r>
            <a:r>
              <a:rPr lang="en-US" altLang="ja-JP" sz="2400" dirty="0"/>
              <a:t>1874</a:t>
            </a:r>
            <a:r>
              <a:rPr lang="ja-JP" altLang="en-US" sz="2400" dirty="0"/>
              <a:t>）年　信義丸（おいらん丸）が木下～銚子間に就航</a:t>
            </a:r>
            <a:endParaRPr lang="en-US" altLang="ja-JP" sz="2400" dirty="0"/>
          </a:p>
          <a:p>
            <a:pPr marL="0" indent="0">
              <a:buNone/>
            </a:pPr>
            <a:r>
              <a:rPr kumimoji="1" lang="ja-JP" altLang="en-US" sz="2400" dirty="0"/>
              <a:t>明治９（</a:t>
            </a:r>
            <a:r>
              <a:rPr kumimoji="1" lang="en-US" altLang="ja-JP" sz="2400" dirty="0"/>
              <a:t>1876</a:t>
            </a:r>
            <a:r>
              <a:rPr kumimoji="1" lang="ja-JP" altLang="en-US" sz="2400" dirty="0"/>
              <a:t>）年　利根川丸と真義丸で木下～銚子間で運賃競争</a:t>
            </a:r>
            <a:endParaRPr kumimoji="1"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明治</a:t>
            </a:r>
            <a:r>
              <a:rPr lang="en-US" altLang="ja-JP" sz="2400" dirty="0"/>
              <a:t>10</a:t>
            </a:r>
            <a:r>
              <a:rPr lang="ja-JP" altLang="en-US" sz="2400" dirty="0"/>
              <a:t>（</a:t>
            </a:r>
            <a:r>
              <a:rPr lang="en-US" altLang="ja-JP" sz="2400" dirty="0"/>
              <a:t>1877</a:t>
            </a:r>
            <a:r>
              <a:rPr lang="ja-JP" altLang="en-US" sz="2400" dirty="0"/>
              <a:t>）年　内国通運会社所有の通運丸が東京（深川扇橋）～生井村（栃木県小山市、江戸川・利根川・思川）までと、東京～高浜（茨城県石岡市、江戸川・利根川・霞ヶ浦）まで就航</a:t>
            </a:r>
            <a:endParaRPr lang="en-US" altLang="ja-JP" sz="2400" dirty="0"/>
          </a:p>
          <a:p>
            <a:pPr marL="0" indent="0">
              <a:buNone/>
            </a:pPr>
            <a:r>
              <a:rPr kumimoji="1" lang="ja-JP" altLang="en-US" sz="2400" dirty="0"/>
              <a:t>明治</a:t>
            </a:r>
            <a:r>
              <a:rPr kumimoji="1" lang="en-US" altLang="ja-JP" sz="2400" dirty="0"/>
              <a:t>15</a:t>
            </a:r>
            <a:r>
              <a:rPr kumimoji="1" lang="ja-JP" altLang="en-US" sz="2400" dirty="0"/>
              <a:t>（</a:t>
            </a:r>
            <a:r>
              <a:rPr kumimoji="1" lang="en-US" altLang="ja-JP" sz="2400" dirty="0"/>
              <a:t>1882</a:t>
            </a:r>
            <a:r>
              <a:rPr kumimoji="1" lang="ja-JP" altLang="en-US" sz="2400" dirty="0"/>
              <a:t>）年　いろは丸が東京～小見川に就航。それまで東京</a:t>
            </a:r>
            <a:r>
              <a:rPr lang="ja-JP" altLang="en-US" sz="2400" dirty="0"/>
              <a:t>～行徳間を船で行き、行徳～木下間の陸行</a:t>
            </a:r>
            <a:r>
              <a:rPr kumimoji="1" lang="ja-JP" altLang="en-US" sz="2400" dirty="0"/>
              <a:t>（</a:t>
            </a:r>
            <a:r>
              <a:rPr kumimoji="1" lang="en-US" altLang="ja-JP" sz="2400" dirty="0"/>
              <a:t>35Km9</a:t>
            </a:r>
            <a:r>
              <a:rPr kumimoji="1" lang="ja-JP" altLang="en-US" sz="2400" dirty="0"/>
              <a:t>時間）を含めて銚子まで</a:t>
            </a:r>
            <a:r>
              <a:rPr kumimoji="1" lang="en-US" altLang="ja-JP" sz="2400" dirty="0"/>
              <a:t>2</a:t>
            </a:r>
            <a:r>
              <a:rPr kumimoji="1" lang="ja-JP" altLang="en-US" sz="2400" dirty="0"/>
              <a:t>日かかったのを、加村・新川（野田）～船戸（布施）の陸行（８</a:t>
            </a:r>
            <a:r>
              <a:rPr kumimoji="1" lang="en-US" altLang="ja-JP" sz="2400" dirty="0"/>
              <a:t>Km2</a:t>
            </a:r>
            <a:r>
              <a:rPr kumimoji="1" lang="ja-JP" altLang="en-US" sz="2400" dirty="0"/>
              <a:t>時間）に</a:t>
            </a:r>
            <a:r>
              <a:rPr lang="ja-JP" altLang="en-US" sz="2400" dirty="0"/>
              <a:t>短縮して</a:t>
            </a:r>
            <a:r>
              <a:rPr lang="en-US" altLang="ja-JP" sz="2400" dirty="0"/>
              <a:t>1</a:t>
            </a:r>
            <a:r>
              <a:rPr lang="ja-JP" altLang="en-US" sz="2400" dirty="0"/>
              <a:t>日で行けるようにした。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明治</a:t>
            </a:r>
            <a:r>
              <a:rPr lang="en-US" altLang="ja-JP" sz="2400" dirty="0"/>
              <a:t>28</a:t>
            </a:r>
            <a:r>
              <a:rPr lang="ja-JP" altLang="en-US" sz="2400" dirty="0"/>
              <a:t>（</a:t>
            </a:r>
            <a:r>
              <a:rPr lang="en-US" altLang="ja-JP" sz="2400" dirty="0"/>
              <a:t>1895</a:t>
            </a:r>
            <a:r>
              <a:rPr lang="ja-JP" altLang="en-US" sz="2400" dirty="0"/>
              <a:t>）年　東京～銚子に利根運河経由で蒸気船の直行便が開通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鉄道の開通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明治</a:t>
            </a:r>
            <a:r>
              <a:rPr lang="en-US" altLang="ja-JP" sz="2400" dirty="0"/>
              <a:t>27</a:t>
            </a:r>
            <a:r>
              <a:rPr lang="ja-JP" altLang="en-US" sz="2400" dirty="0"/>
              <a:t>（</a:t>
            </a:r>
            <a:r>
              <a:rPr lang="en-US" altLang="ja-JP" sz="2400" dirty="0"/>
              <a:t>1894</a:t>
            </a:r>
            <a:r>
              <a:rPr lang="ja-JP" altLang="en-US" sz="2400" dirty="0"/>
              <a:t>）年　市川～佐倉間で開業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明治</a:t>
            </a:r>
            <a:r>
              <a:rPr lang="en-US" altLang="ja-JP" sz="2400" dirty="0"/>
              <a:t>30</a:t>
            </a:r>
            <a:r>
              <a:rPr lang="ja-JP" altLang="en-US" sz="2400" dirty="0"/>
              <a:t>（</a:t>
            </a:r>
            <a:r>
              <a:rPr lang="en-US" altLang="ja-JP" sz="2400" dirty="0"/>
              <a:t>1897</a:t>
            </a:r>
            <a:r>
              <a:rPr lang="ja-JP" altLang="en-US" sz="2400" dirty="0"/>
              <a:t>）年　佐倉～銚子間で開業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明治</a:t>
            </a:r>
            <a:r>
              <a:rPr lang="en-US" altLang="ja-JP" sz="2400" dirty="0"/>
              <a:t>32</a:t>
            </a:r>
            <a:r>
              <a:rPr lang="ja-JP" altLang="en-US" sz="2400" dirty="0"/>
              <a:t>（</a:t>
            </a:r>
            <a:r>
              <a:rPr lang="en-US" altLang="ja-JP" sz="2400" dirty="0"/>
              <a:t>1899</a:t>
            </a:r>
            <a:r>
              <a:rPr lang="ja-JP" altLang="en-US" sz="2400" dirty="0"/>
              <a:t>）年　両国橋～本所～市川間で開業</a:t>
            </a:r>
            <a:endParaRPr lang="en-US" altLang="ja-JP" sz="2400" dirty="0"/>
          </a:p>
          <a:p>
            <a:pPr marL="0" indent="0">
              <a:buNone/>
            </a:pPr>
            <a:endParaRPr kumimoji="1" lang="ja-JP" altLang="en-US" sz="24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65C94D-2CFE-47CD-B41E-E8F555A2B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1664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5DF761-3CB9-4416-BF5B-258FC0AF6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1080"/>
          </a:xfrm>
        </p:spPr>
        <p:txBody>
          <a:bodyPr>
            <a:normAutofit fontScale="90000"/>
          </a:bodyPr>
          <a:lstStyle/>
          <a:p>
            <a:r>
              <a:rPr kumimoji="1" lang="ja-JP" altLang="en-US" sz="3600" dirty="0"/>
              <a:t>銚子遠漕が行われた頃のボート部を取り巻く環境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617AE9E-F701-41F1-ABF3-25CCC3EE2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946206"/>
            <a:ext cx="10826363" cy="566132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ja-JP" altLang="en-US" dirty="0"/>
              <a:t>★隅田川でのボート競技の隆盛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明治</a:t>
            </a:r>
            <a:r>
              <a:rPr lang="en-US" altLang="ja-JP" dirty="0"/>
              <a:t>11</a:t>
            </a:r>
            <a:r>
              <a:rPr lang="ja-JP" altLang="en-US" dirty="0"/>
              <a:t>（</a:t>
            </a:r>
            <a:r>
              <a:rPr lang="en-US" altLang="ja-JP" dirty="0"/>
              <a:t>1878</a:t>
            </a:r>
            <a:r>
              <a:rPr lang="ja-JP" altLang="en-US" dirty="0"/>
              <a:t>）年　東京漕艇倶楽部が</a:t>
            </a:r>
            <a:r>
              <a:rPr lang="en-US" altLang="ja-JP" dirty="0"/>
              <a:t>11</a:t>
            </a:r>
            <a:r>
              <a:rPr lang="ja-JP" altLang="en-US" dirty="0"/>
              <a:t>月に競漕会を開催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同　</a:t>
            </a:r>
            <a:r>
              <a:rPr lang="en-US" altLang="ja-JP" dirty="0"/>
              <a:t>15</a:t>
            </a:r>
            <a:r>
              <a:rPr lang="ja-JP" altLang="en-US" dirty="0"/>
              <a:t>（</a:t>
            </a:r>
            <a:r>
              <a:rPr lang="en-US" altLang="ja-JP" dirty="0"/>
              <a:t>1882</a:t>
            </a:r>
            <a:r>
              <a:rPr lang="ja-JP" altLang="en-US" dirty="0"/>
              <a:t>）年　海軍水兵の競漕会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同　</a:t>
            </a:r>
            <a:r>
              <a:rPr lang="en-US" altLang="ja-JP" dirty="0"/>
              <a:t>16</a:t>
            </a:r>
            <a:r>
              <a:rPr lang="ja-JP" altLang="en-US" dirty="0"/>
              <a:t>（</a:t>
            </a:r>
            <a:r>
              <a:rPr lang="en-US" altLang="ja-JP" dirty="0"/>
              <a:t>1883</a:t>
            </a:r>
            <a:r>
              <a:rPr lang="ja-JP" altLang="en-US" dirty="0"/>
              <a:t>）年　東京師範学校付属体操伝習所と東京大学による対校戦が開催　　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　　　　　　　　この頃、ボートレースが多くの観客を集めて人気となる。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同　</a:t>
            </a:r>
            <a:r>
              <a:rPr lang="en-US" altLang="ja-JP" dirty="0"/>
              <a:t>20</a:t>
            </a:r>
            <a:r>
              <a:rPr lang="ja-JP" altLang="en-US" dirty="0"/>
              <a:t>（</a:t>
            </a:r>
            <a:r>
              <a:rPr lang="en-US" altLang="ja-JP" dirty="0"/>
              <a:t>1887</a:t>
            </a:r>
            <a:r>
              <a:rPr lang="ja-JP" altLang="en-US" dirty="0"/>
              <a:t>）年　東京帝国大学の向島艇庫が完成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同　</a:t>
            </a:r>
            <a:r>
              <a:rPr lang="en-US" altLang="ja-JP" dirty="0"/>
              <a:t>30</a:t>
            </a:r>
            <a:r>
              <a:rPr lang="ja-JP" altLang="en-US" dirty="0"/>
              <a:t>（</a:t>
            </a:r>
            <a:r>
              <a:rPr lang="en-US" altLang="ja-JP" dirty="0"/>
              <a:t>1897</a:t>
            </a:r>
            <a:r>
              <a:rPr lang="ja-JP" altLang="en-US" dirty="0"/>
              <a:t>）年　高等商業学校の艇庫が完成（４番目）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同　</a:t>
            </a:r>
            <a:r>
              <a:rPr lang="en-US" altLang="ja-JP" dirty="0"/>
              <a:t>31</a:t>
            </a:r>
            <a:r>
              <a:rPr lang="ja-JP" altLang="en-US" dirty="0"/>
              <a:t>（</a:t>
            </a:r>
            <a:r>
              <a:rPr lang="en-US" altLang="ja-JP" dirty="0"/>
              <a:t>1898</a:t>
            </a:r>
            <a:r>
              <a:rPr lang="ja-JP" altLang="en-US" dirty="0"/>
              <a:t>）年１月　高等商業学校が銚子までの遠漕を行う（日本初）。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★利根川・江戸川経由の蒸気船航路の発達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明治</a:t>
            </a:r>
            <a:r>
              <a:rPr lang="en-US" altLang="ja-JP" dirty="0"/>
              <a:t>23</a:t>
            </a:r>
            <a:r>
              <a:rPr lang="ja-JP" altLang="en-US" dirty="0"/>
              <a:t>（</a:t>
            </a:r>
            <a:r>
              <a:rPr lang="en-US" altLang="ja-JP" dirty="0"/>
              <a:t>1890</a:t>
            </a:r>
            <a:r>
              <a:rPr lang="ja-JP" altLang="en-US" dirty="0"/>
              <a:t>）年　利根運河開通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　</a:t>
            </a:r>
            <a:r>
              <a:rPr lang="en-US" altLang="ja-JP" dirty="0"/>
              <a:t>27</a:t>
            </a:r>
            <a:r>
              <a:rPr lang="ja-JP" altLang="en-US" dirty="0"/>
              <a:t>（</a:t>
            </a:r>
            <a:r>
              <a:rPr lang="en-US" altLang="ja-JP" dirty="0"/>
              <a:t>1894</a:t>
            </a:r>
            <a:r>
              <a:rPr lang="ja-JP" altLang="en-US" dirty="0"/>
              <a:t>）～</a:t>
            </a:r>
            <a:r>
              <a:rPr lang="en-US" altLang="ja-JP" dirty="0"/>
              <a:t>28</a:t>
            </a:r>
            <a:r>
              <a:rPr lang="ja-JP" altLang="en-US" dirty="0"/>
              <a:t>（</a:t>
            </a:r>
            <a:r>
              <a:rPr lang="en-US" altLang="ja-JP" dirty="0"/>
              <a:t>1895</a:t>
            </a:r>
            <a:r>
              <a:rPr lang="ja-JP" altLang="en-US" dirty="0"/>
              <a:t>）年　日清戦争　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同　</a:t>
            </a:r>
            <a:r>
              <a:rPr lang="en-US" altLang="ja-JP" dirty="0"/>
              <a:t>28</a:t>
            </a:r>
            <a:r>
              <a:rPr lang="ja-JP" altLang="en-US" dirty="0"/>
              <a:t>（</a:t>
            </a:r>
            <a:r>
              <a:rPr lang="en-US" altLang="ja-JP" dirty="0"/>
              <a:t>1895</a:t>
            </a:r>
            <a:r>
              <a:rPr lang="ja-JP" altLang="en-US" dirty="0"/>
              <a:t>）年　東京～銚子に利根運河経由で蒸気船の直行便が開通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同　</a:t>
            </a:r>
            <a:r>
              <a:rPr lang="en-US" altLang="ja-JP" dirty="0"/>
              <a:t>30</a:t>
            </a:r>
            <a:r>
              <a:rPr lang="ja-JP" altLang="en-US" dirty="0"/>
              <a:t>（</a:t>
            </a:r>
            <a:r>
              <a:rPr lang="en-US" altLang="ja-JP" dirty="0"/>
              <a:t>1897</a:t>
            </a:r>
            <a:r>
              <a:rPr lang="ja-JP" altLang="en-US" dirty="0"/>
              <a:t>）年　総武鉄道の開通で蒸気船の運賃を値下げ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同　</a:t>
            </a:r>
            <a:r>
              <a:rPr lang="en-US" altLang="ja-JP" dirty="0"/>
              <a:t>37</a:t>
            </a:r>
            <a:r>
              <a:rPr lang="ja-JP" altLang="en-US" dirty="0"/>
              <a:t>（</a:t>
            </a:r>
            <a:r>
              <a:rPr lang="en-US" altLang="ja-JP" dirty="0"/>
              <a:t>1904</a:t>
            </a:r>
            <a:r>
              <a:rPr lang="ja-JP" altLang="en-US" dirty="0"/>
              <a:t>）～</a:t>
            </a:r>
            <a:r>
              <a:rPr lang="en-US" altLang="ja-JP" dirty="0"/>
              <a:t>38</a:t>
            </a:r>
            <a:r>
              <a:rPr lang="ja-JP" altLang="en-US" dirty="0"/>
              <a:t>（</a:t>
            </a:r>
            <a:r>
              <a:rPr lang="en-US" altLang="ja-JP" dirty="0"/>
              <a:t>1905</a:t>
            </a:r>
            <a:r>
              <a:rPr lang="ja-JP" altLang="en-US" dirty="0"/>
              <a:t>）年　日露戦争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この頃から乗客数が増加（明治</a:t>
            </a:r>
            <a:r>
              <a:rPr lang="en-US" altLang="ja-JP" dirty="0"/>
              <a:t>30</a:t>
            </a:r>
            <a:r>
              <a:rPr lang="ja-JP" altLang="en-US" dirty="0"/>
              <a:t>～</a:t>
            </a:r>
            <a:r>
              <a:rPr lang="en-US" altLang="ja-JP" dirty="0"/>
              <a:t>42</a:t>
            </a:r>
            <a:r>
              <a:rPr lang="ja-JP" altLang="en-US" dirty="0"/>
              <a:t>年の乗客数が</a:t>
            </a:r>
            <a:r>
              <a:rPr lang="en-US" altLang="ja-JP" dirty="0"/>
              <a:t>38</a:t>
            </a:r>
            <a:r>
              <a:rPr lang="ja-JP" altLang="en-US" dirty="0"/>
              <a:t>万人→</a:t>
            </a:r>
            <a:r>
              <a:rPr lang="en-US" altLang="ja-JP" dirty="0"/>
              <a:t>90</a:t>
            </a:r>
            <a:r>
              <a:rPr lang="ja-JP" altLang="en-US" dirty="0"/>
              <a:t>万人に</a:t>
            </a:r>
            <a:r>
              <a:rPr lang="en-US" altLang="ja-JP" dirty="0"/>
              <a:t>2.4</a:t>
            </a:r>
            <a:r>
              <a:rPr lang="ja-JP" altLang="en-US" dirty="0"/>
              <a:t>倍増加）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BA0FF5-F03D-4498-95E8-AF5385277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2422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6028CE-1EAD-48BC-9E88-B50648A8D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7225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まとめ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48EC06-082B-4769-900B-69E465A09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7" y="1049571"/>
            <a:ext cx="11521440" cy="567190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kumimoji="1" lang="ja-JP" altLang="en-US" dirty="0"/>
              <a:t>蒸気船（河蒸気）が利根川水系を中心に運行している時代があった。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明治初期～大正時代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河蒸気が利用されていた事情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陸路に比べて所要時間が少なく、大量輸送が可能でコストも比較的安い。しかし鉄路と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比べると初期投資はそれほど大きくないが、定時運行、高速大量輸送で劣る。夜間を利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用した運送に利便性（蒸気船の魅力）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最終的には航路（船）、鉄路（列車）は陸路（自動車）の輸送に代替される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しかし、過去の交通路の遺産（古道、河岸、ローカル線など）は地域資源として残る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高等商業学校（一橋大学）ボート部の銚子遠漕：河川交通への関心の高さ＋大学への昇格を目指した当時の学内関係者たちの熱気（？）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銚子遠漕との出会いは古道歩き研究会の活動から生まれました。→詳しくは当日</a:t>
            </a:r>
            <a:r>
              <a:rPr lang="ja-JP" altLang="en-US"/>
              <a:t>お話しします。　</a:t>
            </a:r>
            <a:endParaRPr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9C201B-4363-493A-A04D-B0E69550A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30AA-EBE6-426D-A020-3A09EB856C69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562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1992</TotalTime>
  <Words>1040</Words>
  <Application>Microsoft Office PowerPoint</Application>
  <PresentationFormat>ワイド画面</PresentationFormat>
  <Paragraphs>70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游ゴシック</vt:lpstr>
      <vt:lpstr>游ゴシック Light</vt:lpstr>
      <vt:lpstr>Arial</vt:lpstr>
      <vt:lpstr>Office テーマ</vt:lpstr>
      <vt:lpstr>2021年５月15日　如水会八千代支部総会　講演  古道歩きの楽しみ　高等商業学校端艇部の銚子遠漕との出会い（概要版）</vt:lpstr>
      <vt:lpstr>今日の講演のポイント</vt:lpstr>
      <vt:lpstr>関東地方の河川と湖沼の様子 　　長谷川伸三ほか『茨城の歴史』山川書店より</vt:lpstr>
      <vt:lpstr>利根川における蒸気船での水運の歴史 </vt:lpstr>
      <vt:lpstr>銚子遠漕が行われた頃のボート部を取り巻く環境</vt:lpstr>
      <vt:lpstr>まとめ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利根川水運と千葉の古道</dc:title>
  <dc:creator>孝男 鈴木</dc:creator>
  <cp:lastModifiedBy>孝男 鈴木</cp:lastModifiedBy>
  <cp:revision>210</cp:revision>
  <cp:lastPrinted>2020-09-18T06:34:30Z</cp:lastPrinted>
  <dcterms:created xsi:type="dcterms:W3CDTF">2020-07-28T01:21:33Z</dcterms:created>
  <dcterms:modified xsi:type="dcterms:W3CDTF">2025-10-09T03:04:34Z</dcterms:modified>
</cp:coreProperties>
</file>